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8" r:id="rId3"/>
    <p:sldId id="394" r:id="rId4"/>
    <p:sldId id="392" r:id="rId5"/>
    <p:sldId id="317" r:id="rId6"/>
    <p:sldId id="318" r:id="rId7"/>
    <p:sldId id="391" r:id="rId8"/>
    <p:sldId id="396" r:id="rId9"/>
    <p:sldId id="395" r:id="rId10"/>
    <p:sldId id="393" r:id="rId11"/>
    <p:sldId id="319" r:id="rId12"/>
    <p:sldId id="372" r:id="rId13"/>
    <p:sldId id="390" r:id="rId14"/>
    <p:sldId id="399" r:id="rId15"/>
    <p:sldId id="320" r:id="rId16"/>
    <p:sldId id="340" r:id="rId17"/>
    <p:sldId id="341" r:id="rId18"/>
    <p:sldId id="342" r:id="rId19"/>
    <p:sldId id="350" r:id="rId20"/>
    <p:sldId id="397" r:id="rId21"/>
    <p:sldId id="345" r:id="rId22"/>
    <p:sldId id="346" r:id="rId23"/>
    <p:sldId id="347" r:id="rId24"/>
    <p:sldId id="348" r:id="rId25"/>
    <p:sldId id="400" r:id="rId26"/>
    <p:sldId id="401" r:id="rId27"/>
    <p:sldId id="402" r:id="rId28"/>
    <p:sldId id="403" r:id="rId29"/>
    <p:sldId id="259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6" r:id="rId44"/>
    <p:sldId id="334" r:id="rId45"/>
    <p:sldId id="335" r:id="rId46"/>
    <p:sldId id="337" r:id="rId47"/>
    <p:sldId id="404" r:id="rId48"/>
    <p:sldId id="405" r:id="rId49"/>
    <p:sldId id="261" r:id="rId50"/>
    <p:sldId id="262" r:id="rId51"/>
    <p:sldId id="263" r:id="rId52"/>
    <p:sldId id="264" r:id="rId53"/>
    <p:sldId id="300" r:id="rId54"/>
    <p:sldId id="266" r:id="rId55"/>
    <p:sldId id="268" r:id="rId56"/>
    <p:sldId id="271" r:id="rId57"/>
    <p:sldId id="411" r:id="rId58"/>
    <p:sldId id="412" r:id="rId59"/>
    <p:sldId id="267" r:id="rId60"/>
    <p:sldId id="269" r:id="rId61"/>
    <p:sldId id="270" r:id="rId62"/>
    <p:sldId id="413" r:id="rId63"/>
    <p:sldId id="414" r:id="rId64"/>
    <p:sldId id="407" r:id="rId65"/>
    <p:sldId id="408" r:id="rId66"/>
    <p:sldId id="409" r:id="rId67"/>
    <p:sldId id="410" r:id="rId68"/>
    <p:sldId id="272" r:id="rId69"/>
    <p:sldId id="273" r:id="rId70"/>
    <p:sldId id="299" r:id="rId71"/>
    <p:sldId id="274" r:id="rId72"/>
    <p:sldId id="275" r:id="rId73"/>
    <p:sldId id="278" r:id="rId74"/>
    <p:sldId id="279" r:id="rId75"/>
    <p:sldId id="282" r:id="rId76"/>
    <p:sldId id="283" r:id="rId77"/>
    <p:sldId id="284" r:id="rId78"/>
    <p:sldId id="289" r:id="rId79"/>
    <p:sldId id="287" r:id="rId80"/>
    <p:sldId id="292" r:id="rId81"/>
    <p:sldId id="293" r:id="rId82"/>
    <p:sldId id="296" r:id="rId83"/>
    <p:sldId id="298" r:id="rId8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Doganieri" initials="M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F0D"/>
    <a:srgbClr val="800A08"/>
    <a:srgbClr val="8E0805"/>
    <a:srgbClr val="810704"/>
    <a:srgbClr val="282C33"/>
    <a:srgbClr val="F6D712"/>
    <a:srgbClr val="397681"/>
    <a:srgbClr val="448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07"/>
    <p:restoredTop sz="94631"/>
  </p:normalViewPr>
  <p:slideViewPr>
    <p:cSldViewPr snapToGrid="0" snapToObjects="1">
      <p:cViewPr>
        <p:scale>
          <a:sx n="70" d="100"/>
          <a:sy n="70" d="100"/>
        </p:scale>
        <p:origin x="1792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112E-2BFE-E74D-8C9D-655560037FB2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342C9-5A77-1342-896D-2AA373FA47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40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06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Sometimes you want just integrate</a:t>
            </a:r>
            <a:r>
              <a:rPr lang="en-GB" baseline="0" dirty="0"/>
              <a:t> a legacy application</a:t>
            </a:r>
          </a:p>
          <a:p>
            <a:r>
              <a:rPr lang="en-GB" baseline="0" dirty="0"/>
              <a:t>So you have the source code of an old C / C++ application and want to expose something of its functionalities through new Node.js application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55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 if </a:t>
            </a:r>
            <a:r>
              <a:rPr lang="en-GB" dirty="0" err="1"/>
              <a:t>npm</a:t>
            </a:r>
            <a:r>
              <a:rPr lang="en-GB" dirty="0"/>
              <a:t> is a very</a:t>
            </a:r>
            <a:r>
              <a:rPr lang="en-GB" baseline="0" dirty="0"/>
              <a:t> large repo where you can find almost everything sometimes you don’t find what fits your specific needs and in this case you have to take a choice.</a:t>
            </a:r>
          </a:p>
          <a:p>
            <a:r>
              <a:rPr lang="en-GB" baseline="0" dirty="0"/>
              <a:t>Completely </a:t>
            </a:r>
            <a:r>
              <a:rPr lang="en-GB" baseline="0" dirty="0" err="1"/>
              <a:t>reimplementing</a:t>
            </a:r>
            <a:r>
              <a:rPr lang="en-GB" baseline="0" dirty="0"/>
              <a:t> the module in JavaScript, but in my opinion it’s an insane idea to </a:t>
            </a:r>
            <a:r>
              <a:rPr lang="en-GB" baseline="0" dirty="0" err="1"/>
              <a:t>reimplement</a:t>
            </a:r>
            <a:r>
              <a:rPr lang="en-GB" baseline="0" dirty="0"/>
              <a:t> from the ground solutions like </a:t>
            </a:r>
            <a:r>
              <a:rPr lang="en-GB" baseline="0" dirty="0" err="1"/>
              <a:t>ImageMagick</a:t>
            </a:r>
            <a:r>
              <a:rPr lang="en-GB" baseline="0" dirty="0"/>
              <a:t> | </a:t>
            </a:r>
            <a:r>
              <a:rPr lang="en-GB" baseline="0" dirty="0" err="1"/>
              <a:t>Ghostscript</a:t>
            </a:r>
            <a:r>
              <a:rPr lang="en-GB" baseline="0" dirty="0"/>
              <a:t> | </a:t>
            </a:r>
            <a:r>
              <a:rPr lang="en-GB" baseline="0" dirty="0" err="1"/>
              <a:t>Ffmpeg</a:t>
            </a:r>
            <a:r>
              <a:rPr lang="en-GB" baseline="0" dirty="0"/>
              <a:t> and </a:t>
            </a:r>
            <a:r>
              <a:rPr lang="en-GB" baseline="0" dirty="0" err="1"/>
              <a:t>TensorFlow</a:t>
            </a:r>
            <a:r>
              <a:rPr lang="en-GB" baseline="0" dirty="0"/>
              <a:t> because you will lose all your time on develop a module and not to concentrate on business logic of your application. In these cases the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You have to concentrate on business logic of your application and not on developing a single module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34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291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73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529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56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877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478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82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19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263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70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44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82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our </a:t>
            </a:r>
            <a:r>
              <a:rPr lang="en-GB" dirty="0" err="1"/>
              <a:t>binding.gyp</a:t>
            </a:r>
            <a:r>
              <a:rPr lang="en-GB" dirty="0"/>
              <a:t> we need</a:t>
            </a:r>
            <a:r>
              <a:rPr lang="en-GB" baseline="0" dirty="0"/>
              <a:t> to set the target name that will match the module name. The reported example is almost simple sometimes finding the right settings for </a:t>
            </a:r>
            <a:r>
              <a:rPr lang="en-GB" baseline="0" dirty="0" err="1"/>
              <a:t>binding.gyp</a:t>
            </a:r>
            <a:r>
              <a:rPr lang="en-GB" baseline="0" dirty="0"/>
              <a:t> is not easy so I suggest to take a look at GYP documentation or at </a:t>
            </a:r>
            <a:r>
              <a:rPr lang="en-GB" baseline="0" dirty="0" err="1"/>
              <a:t>nodey</a:t>
            </a:r>
            <a:r>
              <a:rPr lang="en-GB" baseline="0" dirty="0"/>
              <a:t>-gyp wiki where there are examples of existing </a:t>
            </a:r>
            <a:r>
              <a:rPr lang="en-GB" baseline="0" dirty="0" err="1"/>
              <a:t>binding.gyp</a:t>
            </a:r>
            <a:r>
              <a:rPr lang="en-GB" baseline="0" dirty="0"/>
              <a:t> and use them as source of inspiration to solve your problems with these kind of configurations.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87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happen here?</a:t>
            </a:r>
          </a:p>
          <a:p>
            <a:r>
              <a:rPr lang="en-GB" dirty="0"/>
              <a:t>The</a:t>
            </a:r>
            <a:r>
              <a:rPr lang="en-GB" baseline="0" dirty="0"/>
              <a:t> macro NODE_API_MODULE creates code that will register a module named ”echo” and in addition it will ensure that a function </a:t>
            </a:r>
            <a:r>
              <a:rPr lang="en-GB" baseline="0" dirty="0" err="1"/>
              <a:t>init</a:t>
            </a:r>
            <a:r>
              <a:rPr lang="en-GB" baseline="0" dirty="0"/>
              <a:t> is called when the module is required.</a:t>
            </a:r>
          </a:p>
          <a:p>
            <a:r>
              <a:rPr lang="en-GB" baseline="0" dirty="0"/>
              <a:t>In the </a:t>
            </a:r>
            <a:r>
              <a:rPr lang="en-GB" baseline="0" dirty="0" err="1"/>
              <a:t>init</a:t>
            </a:r>
            <a:r>
              <a:rPr lang="en-GB" baseline="0" dirty="0"/>
              <a:t> we export our function or object. In the reported example we export echo and you can find the code executed by this function in the method Echo.</a:t>
            </a:r>
          </a:p>
          <a:p>
            <a:r>
              <a:rPr lang="en-GB" baseline="0" dirty="0"/>
              <a:t>As first thing we validate the input data, then transfer the JavaScript input to C++ data structure. C++ code perform the requested computation and before returning transfer the output data to JavaScript context.</a:t>
            </a:r>
          </a:p>
          <a:p>
            <a:r>
              <a:rPr lang="en-GB" baseline="0" dirty="0"/>
              <a:t>This is the most straightforward integration pattern that you can realize to pass data between JavaScript and C / C++ . The main reason for using this approach is simplicity and because you can integrate the C++ without modification. In addition we have a complete decoupling of the JavaScript and C++ code.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50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07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asynchronous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function, the calling JavaScript code returns immediately.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calling code passes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 its work in a separate worker thread.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avoids locking up the Node.js event loop, as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does not block.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54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14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44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619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5239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76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671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537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66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8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19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423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 very simple way Native </a:t>
            </a:r>
            <a:r>
              <a:rPr lang="en-GB" dirty="0" err="1"/>
              <a:t>Addons</a:t>
            </a:r>
            <a:r>
              <a:rPr lang="en-GB" dirty="0"/>
              <a:t> could be considered as C / C++ code called from JavaScript. They are</a:t>
            </a:r>
            <a:r>
              <a:rPr lang="en-GB" baseline="0" dirty="0"/>
              <a:t> a bridge between our Application programming language JavaScript and Native environment that is completely written in C / C++. This allow us to call C / C++ functions and methods directly from JavaScript.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0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take a look at Node.js documentation</a:t>
            </a:r>
            <a:r>
              <a:rPr lang="en-GB" baseline="0" dirty="0"/>
              <a:t> under </a:t>
            </a:r>
            <a:r>
              <a:rPr lang="en-GB" baseline="0" dirty="0" err="1"/>
              <a:t>Addons</a:t>
            </a:r>
            <a:r>
              <a:rPr lang="en-GB" baseline="0" dirty="0"/>
              <a:t> section Native </a:t>
            </a:r>
            <a:r>
              <a:rPr lang="en-GB" baseline="0" dirty="0" err="1"/>
              <a:t>Addons</a:t>
            </a:r>
            <a:r>
              <a:rPr lang="en-GB" baseline="0" dirty="0"/>
              <a:t> are defined as: </a:t>
            </a:r>
            <a:r>
              <a:rPr lang="en-GB" dirty="0"/>
              <a:t>dynamically-linked shared objects, written in C++, that can be loaded into Node.js using the require() function, and used just as if they were an ordinary Node.js module</a:t>
            </a:r>
          </a:p>
          <a:p>
            <a:r>
              <a:rPr lang="en-GB" dirty="0"/>
              <a:t>Their main purpose is to provide an interface between JavaScript running in</a:t>
            </a:r>
            <a:r>
              <a:rPr lang="en-GB" baseline="0" dirty="0"/>
              <a:t> Node.js and C / C++ libraries.</a:t>
            </a:r>
          </a:p>
          <a:p>
            <a:r>
              <a:rPr lang="en-GB" baseline="0" dirty="0"/>
              <a:t>This increase the developer experience because if you are using a Native </a:t>
            </a:r>
            <a:r>
              <a:rPr lang="en-GB" baseline="0" dirty="0" err="1"/>
              <a:t>Addon</a:t>
            </a:r>
            <a:r>
              <a:rPr lang="en-GB" baseline="0" dirty="0"/>
              <a:t> you don’t care of this, but you just use it as any other pure JavaScript module.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71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should you implement new Native</a:t>
            </a:r>
            <a:r>
              <a:rPr lang="en-GB" baseline="0" dirty="0"/>
              <a:t> Add-On?</a:t>
            </a:r>
          </a:p>
          <a:p>
            <a:r>
              <a:rPr lang="en-GB" baseline="0" dirty="0"/>
              <a:t>The first reason is for performance</a:t>
            </a:r>
          </a:p>
          <a:p>
            <a:r>
              <a:rPr lang="en-GB" baseline="0" dirty="0"/>
              <a:t>In general C / C++ code performs better then JavaScript code, but it’s really true for CPU bounds operations.</a:t>
            </a:r>
          </a:p>
          <a:p>
            <a:r>
              <a:rPr lang="en-GB" baseline="0" dirty="0"/>
              <a:t>Think for example at:</a:t>
            </a:r>
          </a:p>
          <a:p>
            <a:r>
              <a:rPr lang="en-GB" baseline="0" dirty="0"/>
              <a:t>Image processing | Video processing | Compression | Scientific calculus | Cyclic redundancy check and all algorithms that at one point execute some CPU heavy tasks.</a:t>
            </a:r>
          </a:p>
          <a:p>
            <a:endParaRPr lang="en-GB" baseline="0" dirty="0"/>
          </a:p>
          <a:p>
            <a:r>
              <a:rPr lang="en-GB" baseline="0" dirty="0"/>
              <a:t>In all these cases you can gain more in performance.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68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4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9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22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53D8BB5C-1B2A-4EB4-B8C3-55BC0A898D8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42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1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0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3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48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8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46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7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7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en/resources/middleware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v8docs.nodesource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eps/blob/master/005-ABI-Stable-Module-API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Releas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48" y="644711"/>
            <a:ext cx="5876705" cy="36000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835261" y="4583039"/>
            <a:ext cx="6521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636363"/>
                </a:solidFill>
              </a:rPr>
              <a:t>Node.js: a little overview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110186" y="5690808"/>
            <a:ext cx="197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636363"/>
                </a:solidFill>
              </a:rPr>
              <a:t>Nicola Del Gobbo </a:t>
            </a:r>
          </a:p>
        </p:txBody>
      </p:sp>
    </p:spTree>
    <p:extLst>
      <p:ext uri="{BB962C8B-B14F-4D97-AF65-F5344CB8AC3E}">
        <p14:creationId xmlns:p14="http://schemas.microsoft.com/office/powerpoint/2010/main" val="43675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is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559475" y="5334056"/>
            <a:ext cx="201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</a:t>
            </a:r>
            <a:r>
              <a:rPr lang="it-IT" b="1" dirty="0"/>
              <a:t>JavaScript </a:t>
            </a:r>
            <a:r>
              <a:rPr lang="it-IT" b="1" dirty="0" err="1"/>
              <a:t>engine</a:t>
            </a:r>
            <a:endParaRPr lang="it-IT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4785718" y="5334028"/>
            <a:ext cx="18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Asynchronous</a:t>
            </a:r>
            <a:r>
              <a:rPr lang="it-IT" b="1" dirty="0"/>
              <a:t> I/O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7247067" y="4362419"/>
            <a:ext cx="3341748" cy="461665"/>
          </a:xfrm>
          <a:prstGeom prst="rect">
            <a:avLst/>
          </a:prstGeom>
          <a:solidFill>
            <a:srgbClr val="448755"/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~100k LOC of JS and C++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8141583" y="5334056"/>
            <a:ext cx="155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</a:t>
            </a:r>
            <a:r>
              <a:rPr lang="it-IT" b="1" dirty="0"/>
              <a:t> </a:t>
            </a:r>
            <a:r>
              <a:rPr lang="it-IT" b="1" dirty="0" err="1"/>
              <a:t>glue</a:t>
            </a:r>
            <a:endParaRPr lang="it-IT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867326" y="2493826"/>
            <a:ext cx="108016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800" dirty="0"/>
              <a:t>Node.js </a:t>
            </a:r>
            <a:r>
              <a:rPr lang="it-IT" sz="2800" dirty="0" err="1"/>
              <a:t>is</a:t>
            </a:r>
            <a:r>
              <a:rPr lang="it-IT" sz="2800" dirty="0"/>
              <a:t> a </a:t>
            </a:r>
            <a:r>
              <a:rPr lang="it-IT" sz="2800" b="1" dirty="0"/>
              <a:t>JavaScript </a:t>
            </a:r>
            <a:r>
              <a:rPr lang="it-IT" sz="2800" b="1" dirty="0" err="1"/>
              <a:t>runtime</a:t>
            </a:r>
            <a:r>
              <a:rPr lang="it-IT" sz="2800" dirty="0"/>
              <a:t> </a:t>
            </a:r>
            <a:r>
              <a:rPr lang="it-IT" sz="2800" dirty="0" err="1"/>
              <a:t>built</a:t>
            </a:r>
            <a:r>
              <a:rPr lang="it-IT" sz="2800" dirty="0"/>
              <a:t> on </a:t>
            </a:r>
            <a:r>
              <a:rPr lang="it-IT" sz="2800" dirty="0" err="1"/>
              <a:t>Chrome's</a:t>
            </a:r>
            <a:r>
              <a:rPr lang="it-IT" sz="2800" dirty="0"/>
              <a:t> </a:t>
            </a:r>
            <a:r>
              <a:rPr lang="it-IT" sz="2800" b="1" dirty="0"/>
              <a:t>V8 JavaScript </a:t>
            </a:r>
            <a:r>
              <a:rPr lang="it-IT" sz="2800" b="1" dirty="0" err="1"/>
              <a:t>engine</a:t>
            </a:r>
            <a:endParaRPr lang="it-IT" sz="2800" dirty="0"/>
          </a:p>
          <a:p>
            <a:pPr lvl="0"/>
            <a:endParaRPr lang="it-IT" sz="2000" dirty="0"/>
          </a:p>
          <a:p>
            <a:endParaRPr lang="en-GB" sz="2000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68" y="4060453"/>
            <a:ext cx="1187566" cy="106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A816C4-3AEC-4C43-ADC7-F6063A6B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007" y="3881235"/>
            <a:ext cx="1404828" cy="1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4424906" y="669429"/>
            <a:ext cx="4404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Node.js </a:t>
            </a:r>
            <a:r>
              <a:rPr lang="en-GB" sz="4000" dirty="0"/>
              <a:t>architecture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1" y="1947367"/>
            <a:ext cx="10941119" cy="419021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1327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2265FE-993E-0440-A55B-6EAA510EC984}"/>
              </a:ext>
            </a:extLst>
          </p:cNvPr>
          <p:cNvGrpSpPr/>
          <p:nvPr/>
        </p:nvGrpSpPr>
        <p:grpSpPr>
          <a:xfrm>
            <a:off x="1977000" y="1736152"/>
            <a:ext cx="9363920" cy="923330"/>
            <a:chOff x="1414039" y="2273106"/>
            <a:chExt cx="9363920" cy="923330"/>
          </a:xfrm>
        </p:grpSpPr>
        <p:sp>
          <p:nvSpPr>
            <p:cNvPr id="2" name="CasellaDiTesto 1"/>
            <p:cNvSpPr txBox="1"/>
            <p:nvPr/>
          </p:nvSpPr>
          <p:spPr>
            <a:xfrm>
              <a:off x="1414039" y="2273106"/>
              <a:ext cx="9363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“The </a:t>
              </a:r>
              <a:r>
                <a:rPr lang="de-DE" sz="2800" dirty="0" err="1"/>
                <a:t>world's</a:t>
              </a:r>
              <a:r>
                <a:rPr lang="de-DE" sz="2800" dirty="0"/>
                <a:t> </a:t>
              </a:r>
              <a:r>
                <a:rPr lang="de-DE" sz="2800" dirty="0" err="1"/>
                <a:t>most</a:t>
              </a:r>
              <a:r>
                <a:rPr lang="de-DE" sz="2800" dirty="0"/>
                <a:t> </a:t>
              </a:r>
              <a:r>
                <a:rPr lang="de-DE" sz="2800" b="1" dirty="0" err="1"/>
                <a:t>misunderstood</a:t>
              </a:r>
              <a:r>
                <a:rPr lang="de-DE" sz="2800" dirty="0"/>
                <a:t> </a:t>
              </a:r>
              <a:r>
                <a:rPr lang="de-DE" sz="2800" dirty="0" err="1"/>
                <a:t>programming</a:t>
              </a:r>
              <a:r>
                <a:rPr lang="de-DE" sz="2800" dirty="0"/>
                <a:t> </a:t>
              </a:r>
              <a:r>
                <a:rPr lang="de-DE" sz="2800" dirty="0" err="1"/>
                <a:t>language</a:t>
              </a:r>
              <a:r>
                <a:rPr lang="de-DE" sz="2800" dirty="0"/>
                <a:t>“</a:t>
              </a:r>
            </a:p>
          </p:txBody>
        </p:sp>
        <p:sp>
          <p:nvSpPr>
            <p:cNvPr id="3" name="CasellaDiTesto 2"/>
            <p:cNvSpPr txBox="1"/>
            <p:nvPr/>
          </p:nvSpPr>
          <p:spPr>
            <a:xfrm>
              <a:off x="7831840" y="2796326"/>
              <a:ext cx="2133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Douglas </a:t>
              </a:r>
              <a:r>
                <a:rPr lang="en" sz="2000" b="1" i="1" dirty="0" err="1"/>
                <a:t>Crockford</a:t>
              </a:r>
              <a:endParaRPr lang="en-GB" sz="2000" b="1" i="1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4C7049A-0AAA-9C45-98DE-73E45049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12" y="2861558"/>
            <a:ext cx="7601374" cy="37286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1766E-BD71-5243-8013-8275B6B5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727" y="6270517"/>
            <a:ext cx="139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5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20C7BB-BD55-FC46-A565-D745D210BFDF}"/>
              </a:ext>
            </a:extLst>
          </p:cNvPr>
          <p:cNvGrpSpPr/>
          <p:nvPr/>
        </p:nvGrpSpPr>
        <p:grpSpPr>
          <a:xfrm>
            <a:off x="2941899" y="1910019"/>
            <a:ext cx="6308202" cy="2862322"/>
            <a:chOff x="2488557" y="2187812"/>
            <a:chExt cx="6308202" cy="286232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5E43EE-3506-0E40-9D52-A67879C83EDF}"/>
                </a:ext>
              </a:extLst>
            </p:cNvPr>
            <p:cNvSpPr txBox="1"/>
            <p:nvPr/>
          </p:nvSpPr>
          <p:spPr>
            <a:xfrm>
              <a:off x="2488557" y="2187812"/>
              <a:ext cx="291682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let</a:t>
              </a:r>
              <a:r>
                <a:rPr lang="en-GB" dirty="0"/>
                <a:t> and </a:t>
              </a:r>
              <a:r>
                <a:rPr lang="en-GB" b="1" dirty="0" err="1"/>
                <a:t>const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Better </a:t>
              </a:r>
              <a:r>
                <a:rPr lang="en-GB" b="1" dirty="0"/>
                <a:t>Unicode</a:t>
              </a:r>
              <a:r>
                <a:rPr lang="en-GB" dirty="0"/>
                <a:t>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Template literals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Arrow function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Default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Spread operator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Class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Destructuring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Symbols</a:t>
              </a:r>
            </a:p>
            <a:p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BB5F08-5BD3-2D48-9AE9-06B9BDAAD484}"/>
                </a:ext>
              </a:extLst>
            </p:cNvPr>
            <p:cNvSpPr txBox="1"/>
            <p:nvPr/>
          </p:nvSpPr>
          <p:spPr>
            <a:xfrm>
              <a:off x="6643807" y="2187812"/>
              <a:ext cx="21529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Sets</a:t>
              </a:r>
              <a:r>
                <a:rPr lang="en-GB" dirty="0"/>
                <a:t> and </a:t>
              </a:r>
              <a:r>
                <a:rPr lang="en-GB" b="1" dirty="0"/>
                <a:t>Maps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Generator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Promise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dirty="0"/>
                <a:t> / </a:t>
              </a:r>
              <a:r>
                <a:rPr lang="en-GB" b="1" dirty="0"/>
                <a:t>Await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b="1" dirty="0"/>
                <a:t> 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Proxy API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Reflection API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D634DD-5EFA-7D43-A1C4-E6C403B7040E}"/>
              </a:ext>
            </a:extLst>
          </p:cNvPr>
          <p:cNvGrpSpPr/>
          <p:nvPr/>
        </p:nvGrpSpPr>
        <p:grpSpPr>
          <a:xfrm>
            <a:off x="3382999" y="5172829"/>
            <a:ext cx="5426000" cy="900000"/>
            <a:chOff x="3395999" y="5440100"/>
            <a:chExt cx="5426000" cy="90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D7133A-E730-6446-8D90-C5D7451FD228}"/>
                </a:ext>
              </a:extLst>
            </p:cNvPr>
            <p:cNvSpPr/>
            <p:nvPr/>
          </p:nvSpPr>
          <p:spPr>
            <a:xfrm>
              <a:off x="3395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CFACD0-3A77-394A-BE9B-6718B709696A}"/>
                </a:ext>
              </a:extLst>
            </p:cNvPr>
            <p:cNvSpPr/>
            <p:nvPr/>
          </p:nvSpPr>
          <p:spPr>
            <a:xfrm>
              <a:off x="4527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F594A8-1699-7546-A6F8-2F7F71F60B37}"/>
                </a:ext>
              </a:extLst>
            </p:cNvPr>
            <p:cNvSpPr/>
            <p:nvPr/>
          </p:nvSpPr>
          <p:spPr>
            <a:xfrm>
              <a:off x="5658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AA57-9D92-3545-80CB-120DA8B27346}"/>
                </a:ext>
              </a:extLst>
            </p:cNvPr>
            <p:cNvSpPr/>
            <p:nvPr/>
          </p:nvSpPr>
          <p:spPr>
            <a:xfrm>
              <a:off x="6790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0342F5-415F-2348-88F6-21F66889E87E}"/>
                </a:ext>
              </a:extLst>
            </p:cNvPr>
            <p:cNvSpPr/>
            <p:nvPr/>
          </p:nvSpPr>
          <p:spPr>
            <a:xfrm>
              <a:off x="7921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67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D38A6376-780D-4B49-9C9D-DED279772DBA}"/>
              </a:ext>
            </a:extLst>
          </p:cNvPr>
          <p:cNvSpPr txBox="1"/>
          <p:nvPr/>
        </p:nvSpPr>
        <p:spPr>
          <a:xfrm>
            <a:off x="3744837" y="5512033"/>
            <a:ext cx="482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“</a:t>
            </a:r>
            <a:r>
              <a:rPr lang="de-DE" sz="2800" dirty="0" err="1"/>
              <a:t>Use</a:t>
            </a:r>
            <a:r>
              <a:rPr lang="de-DE" sz="2800" dirty="0"/>
              <a:t> </a:t>
            </a:r>
            <a:r>
              <a:rPr lang="de-DE" sz="2800" b="1" dirty="0"/>
              <a:t>JavaScript</a:t>
            </a:r>
            <a:r>
              <a:rPr lang="de-DE" sz="2800" dirty="0"/>
              <a:t> like </a:t>
            </a:r>
            <a:r>
              <a:rPr lang="de-DE" sz="2800" b="1" dirty="0"/>
              <a:t>JavaScript</a:t>
            </a:r>
            <a:r>
              <a:rPr lang="de-DE" sz="2800" dirty="0"/>
              <a:t>“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B29F53-31B0-3547-AB93-500842FD6C18}"/>
              </a:ext>
            </a:extLst>
          </p:cNvPr>
          <p:cNvGrpSpPr/>
          <p:nvPr/>
        </p:nvGrpSpPr>
        <p:grpSpPr>
          <a:xfrm>
            <a:off x="2632802" y="1920594"/>
            <a:ext cx="8150988" cy="1446815"/>
            <a:chOff x="2610812" y="2257930"/>
            <a:chExt cx="8150988" cy="14468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02667F-8666-C644-98BE-CD0C22E267D5}"/>
                </a:ext>
              </a:extLst>
            </p:cNvPr>
            <p:cNvSpPr txBox="1"/>
            <p:nvPr/>
          </p:nvSpPr>
          <p:spPr>
            <a:xfrm>
              <a:off x="2610812" y="2257930"/>
              <a:ext cx="81509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</a:t>
              </a:r>
              <a:r>
                <a:rPr lang="it-IT" sz="2800" dirty="0"/>
                <a:t>JavaScript </a:t>
              </a:r>
              <a:r>
                <a:rPr lang="it-IT" sz="2800" dirty="0" err="1"/>
                <a:t>developers</a:t>
              </a:r>
              <a:r>
                <a:rPr lang="it-IT" sz="2800" dirty="0"/>
                <a:t> </a:t>
              </a:r>
              <a:r>
                <a:rPr lang="it-IT" sz="2800" dirty="0" err="1"/>
                <a:t>should</a:t>
              </a:r>
              <a:r>
                <a:rPr lang="it-IT" sz="2800" dirty="0"/>
                <a:t> </a:t>
              </a:r>
              <a:r>
                <a:rPr lang="it-IT" sz="2800" b="1" dirty="0"/>
                <a:t>focus</a:t>
              </a:r>
              <a:r>
                <a:rPr lang="it-IT" sz="2800" dirty="0"/>
                <a:t> on </a:t>
              </a:r>
              <a:r>
                <a:rPr lang="it-IT" sz="2800" dirty="0" err="1"/>
                <a:t>writing</a:t>
              </a:r>
              <a:r>
                <a:rPr lang="it-IT" sz="2800" dirty="0"/>
                <a:t> </a:t>
              </a:r>
              <a:r>
                <a:rPr lang="it-IT" sz="2800" b="1" i="1" dirty="0" err="1"/>
                <a:t>idiomatic</a:t>
              </a:r>
              <a:r>
                <a:rPr lang="it-IT" sz="2800" dirty="0"/>
                <a:t>, </a:t>
              </a:r>
              <a:r>
                <a:rPr lang="it-IT" sz="2800" b="1" i="1" dirty="0" err="1"/>
                <a:t>readable</a:t>
              </a:r>
              <a:r>
                <a:rPr lang="it-IT" sz="2800" dirty="0"/>
                <a:t> and </a:t>
              </a:r>
              <a:r>
                <a:rPr lang="it-IT" sz="2800" i="1" dirty="0" err="1"/>
                <a:t>maintainable</a:t>
              </a:r>
              <a:r>
                <a:rPr lang="it-IT" sz="2800" dirty="0"/>
                <a:t> code</a:t>
              </a:r>
              <a:r>
                <a:rPr lang="de-DE" sz="2800" dirty="0"/>
                <a:t>“</a:t>
              </a:r>
              <a:endParaRPr lang="en-GB" sz="2800" dirty="0"/>
            </a:p>
          </p:txBody>
        </p:sp>
        <p:sp>
          <p:nvSpPr>
            <p:cNvPr id="10" name="CasellaDiTesto 2">
              <a:extLst>
                <a:ext uri="{FF2B5EF4-FFF2-40B4-BE49-F238E27FC236}">
                  <a16:creationId xmlns:a16="http://schemas.microsoft.com/office/drawing/2014/main" id="{FD451183-C3DE-3B4C-8F65-B976416D214C}"/>
                </a:ext>
              </a:extLst>
            </p:cNvPr>
            <p:cNvSpPr txBox="1"/>
            <p:nvPr/>
          </p:nvSpPr>
          <p:spPr>
            <a:xfrm>
              <a:off x="5586350" y="3304635"/>
              <a:ext cx="3847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Peter Marshall &amp; </a:t>
              </a:r>
              <a:r>
                <a:rPr lang="en" sz="2000" b="1" i="1" dirty="0" err="1"/>
                <a:t>Arunesh</a:t>
              </a:r>
              <a:r>
                <a:rPr lang="en" sz="2000" b="1" i="1" dirty="0"/>
                <a:t> Chandra</a:t>
              </a:r>
              <a:endParaRPr lang="en-GB" sz="2000" b="1" i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E7D2-AA29-4F4A-A865-CD57C47C2A19}"/>
              </a:ext>
            </a:extLst>
          </p:cNvPr>
          <p:cNvGrpSpPr/>
          <p:nvPr/>
        </p:nvGrpSpPr>
        <p:grpSpPr>
          <a:xfrm>
            <a:off x="3852817" y="3809721"/>
            <a:ext cx="4633321" cy="1262990"/>
            <a:chOff x="3773918" y="3893014"/>
            <a:chExt cx="4633321" cy="1262990"/>
          </a:xfrm>
        </p:grpSpPr>
        <p:pic>
          <p:nvPicPr>
            <p:cNvPr id="12" name="Immagine 17">
              <a:extLst>
                <a:ext uri="{FF2B5EF4-FFF2-40B4-BE49-F238E27FC236}">
                  <a16:creationId xmlns:a16="http://schemas.microsoft.com/office/drawing/2014/main" id="{3369239F-FF93-074A-B399-8891063F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918" y="3893014"/>
              <a:ext cx="1404217" cy="126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61A9AA-263A-4748-A0A9-D60D1C7C9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6" y="3896004"/>
              <a:ext cx="1260000" cy="1260000"/>
            </a:xfrm>
            <a:prstGeom prst="rect">
              <a:avLst/>
            </a:prstGeom>
          </p:spPr>
        </p:pic>
        <p:pic>
          <p:nvPicPr>
            <p:cNvPr id="15" name="Immagine 16">
              <a:extLst>
                <a:ext uri="{FF2B5EF4-FFF2-40B4-BE49-F238E27FC236}">
                  <a16:creationId xmlns:a16="http://schemas.microsoft.com/office/drawing/2014/main" id="{311C5520-48EA-CE4E-ACFB-9281C1D6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239" y="3893014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7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CONCURRENCY</a:t>
            </a:r>
            <a:r>
              <a:rPr lang="en-GB" sz="4000" dirty="0"/>
              <a:t> MODEL?</a:t>
            </a:r>
          </a:p>
        </p:txBody>
      </p:sp>
      <p:sp>
        <p:nvSpPr>
          <p:cNvPr id="2" name="Rettangolo 1"/>
          <p:cNvSpPr/>
          <p:nvPr/>
        </p:nvSpPr>
        <p:spPr>
          <a:xfrm>
            <a:off x="5251297" y="3771937"/>
            <a:ext cx="4536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4000" b="1" dirty="0" err="1"/>
              <a:t>Asynchronous</a:t>
            </a:r>
            <a:r>
              <a:rPr lang="it-IT" sz="4000" b="1" dirty="0"/>
              <a:t> I/O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5251299" y="1795540"/>
            <a:ext cx="3637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4000" b="1" dirty="0"/>
              <a:t>Single </a:t>
            </a:r>
            <a:r>
              <a:rPr lang="it-IT" sz="4000" b="1" dirty="0" err="1"/>
              <a:t>threaded</a:t>
            </a:r>
            <a:endParaRPr lang="it-IT" sz="4000" b="1" dirty="0"/>
          </a:p>
        </p:txBody>
      </p:sp>
      <p:sp>
        <p:nvSpPr>
          <p:cNvPr id="5" name="CasellaDiTesto 17">
            <a:extLst>
              <a:ext uri="{FF2B5EF4-FFF2-40B4-BE49-F238E27FC236}">
                <a16:creationId xmlns:a16="http://schemas.microsoft.com/office/drawing/2014/main" id="{03801FE3-A023-4446-91EC-D6C32095DFE8}"/>
              </a:ext>
            </a:extLst>
          </p:cNvPr>
          <p:cNvSpPr txBox="1"/>
          <p:nvPr/>
        </p:nvSpPr>
        <p:spPr>
          <a:xfrm>
            <a:off x="5251297" y="2373054"/>
            <a:ext cx="404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dirty="0"/>
              <a:t>by default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56511-D5DB-A444-8F7A-0E78B0B09304}"/>
              </a:ext>
            </a:extLst>
          </p:cNvPr>
          <p:cNvSpPr txBox="1"/>
          <p:nvPr/>
        </p:nvSpPr>
        <p:spPr>
          <a:xfrm>
            <a:off x="5251296" y="2871080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Threads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from Node.js v10.5.0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2923C-072D-DE4D-85F0-C40320FB46FE}"/>
              </a:ext>
            </a:extLst>
          </p:cNvPr>
          <p:cNvSpPr txBox="1"/>
          <p:nvPr/>
        </p:nvSpPr>
        <p:spPr>
          <a:xfrm>
            <a:off x="5251296" y="4433946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Execution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never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stop</a:t>
            </a:r>
          </a:p>
        </p:txBody>
      </p:sp>
      <p:sp>
        <p:nvSpPr>
          <p:cNvPr id="9" name="Rettangolo 1">
            <a:extLst>
              <a:ext uri="{FF2B5EF4-FFF2-40B4-BE49-F238E27FC236}">
                <a16:creationId xmlns:a16="http://schemas.microsoft.com/office/drawing/2014/main" id="{D037B234-AA73-264B-B6E2-9B4EF567B00C}"/>
              </a:ext>
            </a:extLst>
          </p:cNvPr>
          <p:cNvSpPr/>
          <p:nvPr/>
        </p:nvSpPr>
        <p:spPr>
          <a:xfrm>
            <a:off x="0" y="5412218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Don’t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loop</a:t>
            </a:r>
            <a:endParaRPr lang="it-IT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1AF746-FEFE-1A41-85ED-BEA1F72A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09" y="1914595"/>
            <a:ext cx="2771017" cy="28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Synchronous</a:t>
            </a:r>
            <a:r>
              <a:rPr lang="en-GB" sz="4000" dirty="0"/>
              <a:t> model?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2592826"/>
            <a:ext cx="8496300" cy="18542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0" y="46452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Blocking</a:t>
            </a:r>
            <a:r>
              <a:rPr lang="en-GB" sz="2400" dirty="0"/>
              <a:t> the whole process or you need to have </a:t>
            </a:r>
            <a:r>
              <a:rPr lang="en-GB" sz="2400" b="1" dirty="0"/>
              <a:t>multiple</a:t>
            </a:r>
            <a:r>
              <a:rPr lang="en-GB" sz="2400" dirty="0"/>
              <a:t> </a:t>
            </a:r>
            <a:r>
              <a:rPr lang="en-GB" sz="2400" b="1" dirty="0"/>
              <a:t>execution</a:t>
            </a:r>
            <a:r>
              <a:rPr lang="en-GB" sz="2400" dirty="0"/>
              <a:t> </a:t>
            </a:r>
            <a:r>
              <a:rPr lang="en-GB" sz="2400" b="1" dirty="0"/>
              <a:t>stacks</a:t>
            </a:r>
          </a:p>
        </p:txBody>
      </p:sp>
    </p:spTree>
    <p:extLst>
      <p:ext uri="{BB962C8B-B14F-4D97-AF65-F5344CB8AC3E}">
        <p14:creationId xmlns:p14="http://schemas.microsoft.com/office/powerpoint/2010/main" val="192838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en-GB" sz="4000" dirty="0"/>
              <a:t> model?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20" y="2039715"/>
            <a:ext cx="7025761" cy="285637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" y="489609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The </a:t>
            </a:r>
            <a:r>
              <a:rPr lang="en-GB" sz="2400" b="1" dirty="0"/>
              <a:t>main</a:t>
            </a:r>
            <a:r>
              <a:rPr lang="en-GB" sz="2400" dirty="0"/>
              <a:t> process is </a:t>
            </a:r>
            <a:r>
              <a:rPr lang="en-GB" sz="2400" b="1" dirty="0"/>
              <a:t>never blocked</a:t>
            </a:r>
            <a:r>
              <a:rPr lang="en-GB" sz="2400" dirty="0"/>
              <a:t>. No strategy is required to handle competing requests</a:t>
            </a:r>
          </a:p>
        </p:txBody>
      </p:sp>
    </p:spTree>
    <p:extLst>
      <p:ext uri="{BB962C8B-B14F-4D97-AF65-F5344CB8AC3E}">
        <p14:creationId xmlns:p14="http://schemas.microsoft.com/office/powerpoint/2010/main" val="179142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The </a:t>
            </a:r>
            <a:r>
              <a:rPr lang="it-IT" sz="4000" b="1" dirty="0" err="1"/>
              <a:t>event</a:t>
            </a:r>
            <a:r>
              <a:rPr lang="it-IT" sz="4000" b="1" dirty="0"/>
              <a:t> </a:t>
            </a:r>
            <a:r>
              <a:rPr lang="it-IT" sz="4000" b="1" dirty="0" err="1"/>
              <a:t>loop</a:t>
            </a:r>
            <a:endParaRPr lang="en-GB" sz="4000" b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1292185"/>
            <a:ext cx="8811491" cy="53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1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3202E-39BA-AF43-A943-9E599D2C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5" y="2005610"/>
            <a:ext cx="9517370" cy="39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am I?</a:t>
            </a:r>
          </a:p>
        </p:txBody>
      </p:sp>
      <p:pic>
        <p:nvPicPr>
          <p:cNvPr id="10" name="Immagine 13">
            <a:extLst>
              <a:ext uri="{FF2B5EF4-FFF2-40B4-BE49-F238E27FC236}">
                <a16:creationId xmlns:a16="http://schemas.microsoft.com/office/drawing/2014/main" id="{B7CFF039-48A8-4346-ACCD-967BBC64B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7" y="3895563"/>
            <a:ext cx="1064268" cy="1064268"/>
          </a:xfrm>
          <a:prstGeom prst="rect">
            <a:avLst/>
          </a:prstGeom>
        </p:spPr>
      </p:pic>
      <p:pic>
        <p:nvPicPr>
          <p:cNvPr id="13" name="Immagine 14">
            <a:extLst>
              <a:ext uri="{FF2B5EF4-FFF2-40B4-BE49-F238E27FC236}">
                <a16:creationId xmlns:a16="http://schemas.microsoft.com/office/drawing/2014/main" id="{E473F0EA-40A5-A849-8097-E9CDFBD5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1" y="3870600"/>
            <a:ext cx="1136081" cy="1136081"/>
          </a:xfrm>
          <a:prstGeom prst="rect">
            <a:avLst/>
          </a:prstGeom>
        </p:spPr>
      </p:pic>
      <p:pic>
        <p:nvPicPr>
          <p:cNvPr id="14" name="Immagine 15">
            <a:extLst>
              <a:ext uri="{FF2B5EF4-FFF2-40B4-BE49-F238E27FC236}">
                <a16:creationId xmlns:a16="http://schemas.microsoft.com/office/drawing/2014/main" id="{2C960A57-E1A8-F448-9E56-590FE4DE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11" y="3848714"/>
            <a:ext cx="1157967" cy="1157967"/>
          </a:xfrm>
          <a:prstGeom prst="rect">
            <a:avLst/>
          </a:prstGeom>
        </p:spPr>
      </p:pic>
      <p:pic>
        <p:nvPicPr>
          <p:cNvPr id="15" name="Immagine 16">
            <a:extLst>
              <a:ext uri="{FF2B5EF4-FFF2-40B4-BE49-F238E27FC236}">
                <a16:creationId xmlns:a16="http://schemas.microsoft.com/office/drawing/2014/main" id="{E1EA2A43-AAB6-BB41-B21C-6FFE020A9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1" y="4062952"/>
            <a:ext cx="729491" cy="729491"/>
          </a:xfrm>
          <a:prstGeom prst="rect">
            <a:avLst/>
          </a:prstGeom>
        </p:spPr>
      </p:pic>
      <p:sp>
        <p:nvSpPr>
          <p:cNvPr id="22" name="CasellaDiTesto 19">
            <a:extLst>
              <a:ext uri="{FF2B5EF4-FFF2-40B4-BE49-F238E27FC236}">
                <a16:creationId xmlns:a16="http://schemas.microsoft.com/office/drawing/2014/main" id="{EBD0747A-4026-3847-96BE-79171850FF4A}"/>
              </a:ext>
            </a:extLst>
          </p:cNvPr>
          <p:cNvSpPr txBox="1"/>
          <p:nvPr/>
        </p:nvSpPr>
        <p:spPr>
          <a:xfrm>
            <a:off x="413537" y="2206826"/>
            <a:ext cx="247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Developer</a:t>
            </a:r>
            <a:endParaRPr lang="it-IT" sz="2400" b="1" dirty="0"/>
          </a:p>
        </p:txBody>
      </p:sp>
      <p:sp>
        <p:nvSpPr>
          <p:cNvPr id="23" name="CasellaDiTesto 20">
            <a:extLst>
              <a:ext uri="{FF2B5EF4-FFF2-40B4-BE49-F238E27FC236}">
                <a16:creationId xmlns:a16="http://schemas.microsoft.com/office/drawing/2014/main" id="{4AE81D65-8B8D-2048-BEE6-D70F4774409A}"/>
              </a:ext>
            </a:extLst>
          </p:cNvPr>
          <p:cNvSpPr txBox="1"/>
          <p:nvPr/>
        </p:nvSpPr>
        <p:spPr>
          <a:xfrm>
            <a:off x="8337827" y="4535072"/>
            <a:ext cx="2173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N-API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A136-FD0B-2545-8485-E4962B09B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12" y="2724013"/>
            <a:ext cx="24003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321D5-127A-3749-AEC1-6FF20A319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447" y="2060821"/>
            <a:ext cx="3438420" cy="2105612"/>
          </a:xfrm>
          <a:prstGeom prst="rect">
            <a:avLst/>
          </a:prstGeom>
        </p:spPr>
      </p:pic>
      <p:sp>
        <p:nvSpPr>
          <p:cNvPr id="25" name="CasellaDiTesto 19">
            <a:extLst>
              <a:ext uri="{FF2B5EF4-FFF2-40B4-BE49-F238E27FC236}">
                <a16:creationId xmlns:a16="http://schemas.microsoft.com/office/drawing/2014/main" id="{1C9093E6-3096-C447-AD62-322CA4E4EB0C}"/>
              </a:ext>
            </a:extLst>
          </p:cNvPr>
          <p:cNvSpPr txBox="1"/>
          <p:nvPr/>
        </p:nvSpPr>
        <p:spPr>
          <a:xfrm>
            <a:off x="336653" y="3448603"/>
            <a:ext cx="590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stack</a:t>
            </a:r>
            <a:r>
              <a:rPr lang="it-IT" sz="2000" b="1" dirty="0"/>
              <a:t> </a:t>
            </a:r>
            <a:r>
              <a:rPr lang="it-IT" sz="2000" b="1" dirty="0" err="1"/>
              <a:t>developer</a:t>
            </a:r>
            <a:r>
              <a:rPr lang="it-IT" sz="2000" b="1" dirty="0"/>
              <a:t> </a:t>
            </a:r>
            <a:r>
              <a:rPr lang="it-IT" sz="2000" b="1" dirty="0" err="1"/>
              <a:t>highly</a:t>
            </a:r>
            <a:r>
              <a:rPr lang="it-IT" sz="2000" b="1" dirty="0"/>
              <a:t> </a:t>
            </a:r>
            <a:r>
              <a:rPr lang="it-IT" sz="2000" b="1" dirty="0" err="1"/>
              <a:t>focused</a:t>
            </a:r>
            <a:r>
              <a:rPr lang="it-IT" sz="2000" b="1" dirty="0"/>
              <a:t> on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D9F68-C7F7-1543-A461-52CE28CFD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2462" y="3848713"/>
            <a:ext cx="1219659" cy="1080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7E0FA9-08B4-7E44-BE94-963B4B7CE49C}"/>
              </a:ext>
            </a:extLst>
          </p:cNvPr>
          <p:cNvSpPr txBox="1"/>
          <p:nvPr/>
        </p:nvSpPr>
        <p:spPr>
          <a:xfrm>
            <a:off x="336653" y="5825636"/>
            <a:ext cx="1150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to implement a native addon for Node.js with programming languages different from C or C++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B42BCE-EBC7-9446-8E3F-DE8E18A73460}"/>
              </a:ext>
            </a:extLst>
          </p:cNvPr>
          <p:cNvSpPr txBox="1"/>
          <p:nvPr/>
        </p:nvSpPr>
        <p:spPr>
          <a:xfrm>
            <a:off x="336653" y="5574625"/>
            <a:ext cx="1473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My research field</a:t>
            </a:r>
          </a:p>
        </p:txBody>
      </p:sp>
    </p:spTree>
    <p:extLst>
      <p:ext uri="{BB962C8B-B14F-4D97-AF65-F5344CB8AC3E}">
        <p14:creationId xmlns:p14="http://schemas.microsoft.com/office/powerpoint/2010/main" val="137914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553A5-9C2A-CA4F-9177-7A0F53FA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4" y="1985942"/>
            <a:ext cx="11205791" cy="40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5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5305810" y="2169979"/>
            <a:ext cx="48567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CommonJS Module </a:t>
            </a:r>
          </a:p>
          <a:p>
            <a:endParaRPr lang="en-GB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305810" y="2995649"/>
            <a:ext cx="371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ES6 Module from v8.5.0 </a:t>
            </a:r>
            <a:endParaRPr lang="en-GB" sz="2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893642" y="4380643"/>
            <a:ext cx="8404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“Se non </a:t>
            </a:r>
            <a:r>
              <a:rPr lang="en-GB" sz="3600" dirty="0" err="1"/>
              <a:t>hai</a:t>
            </a:r>
            <a:r>
              <a:rPr lang="en-GB" sz="3600" dirty="0"/>
              <a:t> </a:t>
            </a:r>
            <a:r>
              <a:rPr lang="en-GB" sz="3600" dirty="0" err="1"/>
              <a:t>provato</a:t>
            </a:r>
            <a:r>
              <a:rPr lang="en-GB" sz="3600" dirty="0"/>
              <a:t> Node.js  non </a:t>
            </a:r>
            <a:r>
              <a:rPr lang="en-GB" sz="3600" dirty="0" err="1"/>
              <a:t>sai</a:t>
            </a:r>
            <a:r>
              <a:rPr lang="en-GB" sz="3600" dirty="0"/>
              <a:t> </a:t>
            </a:r>
            <a:r>
              <a:rPr lang="en-GB" sz="3600" dirty="0" err="1"/>
              <a:t>cos’è</a:t>
            </a:r>
            <a:r>
              <a:rPr lang="en-GB" sz="3600" dirty="0"/>
              <a:t> la </a:t>
            </a:r>
            <a:r>
              <a:rPr lang="en-GB" sz="3600" b="1" dirty="0" err="1"/>
              <a:t>modularità</a:t>
            </a:r>
            <a:r>
              <a:rPr lang="en-GB" sz="3600" dirty="0"/>
              <a:t> e </a:t>
            </a:r>
            <a:r>
              <a:rPr lang="en-GB" sz="3600" dirty="0" err="1"/>
              <a:t>il</a:t>
            </a:r>
            <a:r>
              <a:rPr lang="en-GB" sz="3600" dirty="0"/>
              <a:t> </a:t>
            </a:r>
            <a:r>
              <a:rPr lang="en-GB" sz="3600" b="1" dirty="0" err="1"/>
              <a:t>riuso</a:t>
            </a:r>
            <a:r>
              <a:rPr lang="en-GB" sz="3600" dirty="0"/>
              <a:t>”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8733058" y="5580972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Matteo </a:t>
            </a:r>
            <a:r>
              <a:rPr lang="en-GB" b="1" i="1" dirty="0" err="1"/>
              <a:t>Collina</a:t>
            </a:r>
            <a:endParaRPr lang="en-GB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E3EE7-FA05-504F-9F23-0C65B396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74" y="1570735"/>
            <a:ext cx="2857500" cy="2565400"/>
          </a:xfrm>
          <a:prstGeom prst="rect">
            <a:avLst/>
          </a:prstGeom>
        </p:spPr>
      </p:pic>
      <p:sp>
        <p:nvSpPr>
          <p:cNvPr id="10" name="CasellaDiTesto 7">
            <a:extLst>
              <a:ext uri="{FF2B5EF4-FFF2-40B4-BE49-F238E27FC236}">
                <a16:creationId xmlns:a16="http://schemas.microsoft.com/office/drawing/2014/main" id="{E3CCC0D0-90FF-D041-B938-003690DE2B0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1767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C8D094E2-92D1-3F45-B98E-546E507A4EA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41F07F-5C4E-CB42-833C-2780E99AE76F}"/>
              </a:ext>
            </a:extLst>
          </p:cNvPr>
          <p:cNvGrpSpPr/>
          <p:nvPr/>
        </p:nvGrpSpPr>
        <p:grpSpPr>
          <a:xfrm>
            <a:off x="614375" y="2048317"/>
            <a:ext cx="10963250" cy="3896004"/>
            <a:chOff x="678807" y="1758949"/>
            <a:chExt cx="10963250" cy="38960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C21E53-7D26-A043-A0D4-5B60D475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5025" y="1758949"/>
              <a:ext cx="5007032" cy="38960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A1E85B-5F9C-D440-A2D6-EF178006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807" y="1758949"/>
              <a:ext cx="5687270" cy="389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41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4175D9DA-DE18-4545-AFA3-FBBDBFC5EFFB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55A617-4B61-2E42-9BFB-09E5D533ECB3}"/>
              </a:ext>
            </a:extLst>
          </p:cNvPr>
          <p:cNvGrpSpPr/>
          <p:nvPr/>
        </p:nvGrpSpPr>
        <p:grpSpPr>
          <a:xfrm>
            <a:off x="414475" y="2117269"/>
            <a:ext cx="11363050" cy="3588833"/>
            <a:chOff x="531585" y="1807027"/>
            <a:chExt cx="11363050" cy="35888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B4CCA0-59A8-6549-8635-6C33955C0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585" y="1807027"/>
              <a:ext cx="5101772" cy="35888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503E95-B671-2D46-8163-E0B42A84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2714" y="2096492"/>
              <a:ext cx="5961921" cy="300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603504" y="2889938"/>
            <a:ext cx="10984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EventEmitter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a </a:t>
            </a: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</a:t>
            </a:r>
            <a:r>
              <a:rPr lang="it-IT" sz="2400" dirty="0" err="1"/>
              <a:t>class</a:t>
            </a:r>
            <a:r>
              <a:rPr lang="it-IT" sz="2400" dirty="0"/>
              <a:t> in Node.js.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provides</a:t>
            </a:r>
            <a:r>
              <a:rPr lang="it-IT" sz="2400" dirty="0"/>
              <a:t> a </a:t>
            </a:r>
            <a:r>
              <a:rPr lang="it-IT" sz="2400" b="1" dirty="0" err="1"/>
              <a:t>channel</a:t>
            </a:r>
            <a:r>
              <a:rPr lang="it-IT" sz="2400" b="1" dirty="0"/>
              <a:t> for </a:t>
            </a:r>
            <a:r>
              <a:rPr lang="it-IT" sz="2400" b="1" dirty="0" err="1"/>
              <a:t>events</a:t>
            </a:r>
            <a:r>
              <a:rPr lang="it-IT" sz="2400" b="1" dirty="0"/>
              <a:t> to be </a:t>
            </a:r>
            <a:r>
              <a:rPr lang="it-IT" sz="2400" b="1" dirty="0" err="1"/>
              <a:t>dispatched</a:t>
            </a:r>
            <a:r>
              <a:rPr lang="it-IT" sz="2400" b="1" dirty="0"/>
              <a:t> </a:t>
            </a:r>
            <a:r>
              <a:rPr lang="it-IT" sz="2400" dirty="0"/>
              <a:t>and </a:t>
            </a:r>
            <a:r>
              <a:rPr lang="it-IT" sz="2400" b="1" dirty="0" err="1"/>
              <a:t>listeners</a:t>
            </a:r>
            <a:r>
              <a:rPr lang="it-IT" sz="2400" b="1" dirty="0"/>
              <a:t> </a:t>
            </a:r>
            <a:r>
              <a:rPr lang="it-IT" sz="2400" b="1" dirty="0" err="1"/>
              <a:t>notified</a:t>
            </a:r>
            <a:r>
              <a:rPr lang="it-IT" sz="2400" dirty="0"/>
              <a:t>.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objects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encounter</a:t>
            </a:r>
            <a:r>
              <a:rPr lang="it-IT" sz="2400" dirty="0"/>
              <a:t> in Node.js </a:t>
            </a:r>
            <a:r>
              <a:rPr lang="it-IT" sz="2400" dirty="0" err="1"/>
              <a:t>inherit</a:t>
            </a:r>
            <a:r>
              <a:rPr lang="it-IT" sz="2400" dirty="0"/>
              <a:t> from </a:t>
            </a:r>
            <a:r>
              <a:rPr lang="it-IT" sz="2400" dirty="0" err="1"/>
              <a:t>EventEmitter</a:t>
            </a:r>
            <a:r>
              <a:rPr lang="it-IT" sz="2400" dirty="0"/>
              <a:t> 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227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FAA59-482A-8943-A853-9CBE1A31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2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A8022-D37D-C946-AA37-F473C40C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2" y="1848995"/>
            <a:ext cx="5435600" cy="408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B2898-ECC0-134D-976F-4381C3D3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48" y="1848995"/>
            <a:ext cx="4358047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90434-38B9-1449-88B1-E27D07A9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99" y="1609152"/>
            <a:ext cx="8823117" cy="48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5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44620-59B5-6A49-840F-6FFAD73C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548047"/>
            <a:ext cx="7454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6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64" y="1832497"/>
            <a:ext cx="2520000" cy="2520000"/>
          </a:xfrm>
          <a:prstGeom prst="rect">
            <a:avLst/>
          </a:prstGeom>
        </p:spPr>
      </p:pic>
      <p:cxnSp>
        <p:nvCxnSpPr>
          <p:cNvPr id="6" name="Connettore 2 5"/>
          <p:cNvCxnSpPr/>
          <p:nvPr/>
        </p:nvCxnSpPr>
        <p:spPr>
          <a:xfrm flipH="1">
            <a:off x="2639028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rot="10800000" flipH="1">
            <a:off x="2639028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5367813" y="2629509"/>
            <a:ext cx="13621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/>
              <a:t>NODEJS HTTP SERVER </a:t>
            </a:r>
          </a:p>
          <a:p>
            <a:endParaRPr lang="en-GB" dirty="0"/>
          </a:p>
        </p:txBody>
      </p:sp>
      <p:cxnSp>
        <p:nvCxnSpPr>
          <p:cNvPr id="12" name="Connettore 2 11"/>
          <p:cNvCxnSpPr/>
          <p:nvPr/>
        </p:nvCxnSpPr>
        <p:spPr>
          <a:xfrm flipH="1">
            <a:off x="7323560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rot="10800000" flipH="1">
            <a:off x="7323560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462987" y="2280213"/>
            <a:ext cx="1956122" cy="1488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18"/>
          <p:cNvSpPr/>
          <p:nvPr/>
        </p:nvSpPr>
        <p:spPr>
          <a:xfrm>
            <a:off x="9678619" y="2280213"/>
            <a:ext cx="1956122" cy="14880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/>
          <p:cNvSpPr txBox="1"/>
          <p:nvPr/>
        </p:nvSpPr>
        <p:spPr>
          <a:xfrm>
            <a:off x="1022188" y="2839581"/>
            <a:ext cx="8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CLIENT</a:t>
            </a:r>
            <a:endParaRPr lang="en-GB" b="1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859717" y="3829277"/>
            <a:ext cx="11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Browser </a:t>
            </a:r>
          </a:p>
          <a:p>
            <a:pPr algn="ctr"/>
            <a:r>
              <a:rPr lang="en-GB" b="1" dirty="0"/>
              <a:t>Mobile App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9947932" y="2710532"/>
            <a:ext cx="141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REQUEST </a:t>
            </a:r>
          </a:p>
          <a:p>
            <a:pPr algn="ctr"/>
            <a:r>
              <a:rPr lang="en-GB" sz="1800" b="1" dirty="0"/>
              <a:t>HANDLER</a:t>
            </a:r>
            <a:endParaRPr lang="en-GB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2994029" y="4782019"/>
            <a:ext cx="620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http://your-web-application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3288188" y="306873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Request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3218937" y="2341883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Response</a:t>
            </a:r>
          </a:p>
        </p:txBody>
      </p:sp>
      <p:sp>
        <p:nvSpPr>
          <p:cNvPr id="18" name="CasellaDiTesto 7">
            <a:extLst>
              <a:ext uri="{FF2B5EF4-FFF2-40B4-BE49-F238E27FC236}">
                <a16:creationId xmlns:a16="http://schemas.microsoft.com/office/drawing/2014/main" id="{54660D3D-F8D9-924A-B7E8-288EE2B2EDD3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Web </a:t>
            </a:r>
            <a:r>
              <a:rPr lang="it-IT" sz="4000" dirty="0" err="1"/>
              <a:t>application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309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7A1035-8581-7C49-A3A4-C4ED90CC21EE}"/>
              </a:ext>
            </a:extLst>
          </p:cNvPr>
          <p:cNvSpPr txBox="1"/>
          <p:nvPr/>
        </p:nvSpPr>
        <p:spPr>
          <a:xfrm>
            <a:off x="1475376" y="2291824"/>
            <a:ext cx="4103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Introduction to Node.js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F8C32-5EB3-454E-9869-44B8AB80B5A5}"/>
              </a:ext>
            </a:extLst>
          </p:cNvPr>
          <p:cNvSpPr txBox="1"/>
          <p:nvPr/>
        </p:nvSpPr>
        <p:spPr>
          <a:xfrm>
            <a:off x="1475376" y="3328504"/>
            <a:ext cx="5900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How to create distributed services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71449-BF57-214A-AE13-AA403F542867}"/>
              </a:ext>
            </a:extLst>
          </p:cNvPr>
          <p:cNvSpPr txBox="1"/>
          <p:nvPr/>
        </p:nvSpPr>
        <p:spPr>
          <a:xfrm>
            <a:off x="1475376" y="4412938"/>
            <a:ext cx="261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Native Addons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387405-EBD9-944D-A6BB-F750D28CF776}"/>
              </a:ext>
            </a:extLst>
          </p:cNvPr>
          <p:cNvGrpSpPr/>
          <p:nvPr/>
        </p:nvGrpSpPr>
        <p:grpSpPr>
          <a:xfrm>
            <a:off x="3925479" y="4126341"/>
            <a:ext cx="2727271" cy="1157967"/>
            <a:chOff x="4009986" y="4578057"/>
            <a:chExt cx="2727271" cy="1157967"/>
          </a:xfrm>
        </p:grpSpPr>
        <p:pic>
          <p:nvPicPr>
            <p:cNvPr id="18" name="Immagine 13">
              <a:extLst>
                <a:ext uri="{FF2B5EF4-FFF2-40B4-BE49-F238E27FC236}">
                  <a16:creationId xmlns:a16="http://schemas.microsoft.com/office/drawing/2014/main" id="{67558096-4751-F742-96C4-156C68C2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986" y="4624906"/>
              <a:ext cx="1064268" cy="1064268"/>
            </a:xfrm>
            <a:prstGeom prst="rect">
              <a:avLst/>
            </a:prstGeom>
          </p:spPr>
        </p:pic>
        <p:pic>
          <p:nvPicPr>
            <p:cNvPr id="19" name="Immagine 14">
              <a:extLst>
                <a:ext uri="{FF2B5EF4-FFF2-40B4-BE49-F238E27FC236}">
                  <a16:creationId xmlns:a16="http://schemas.microsoft.com/office/drawing/2014/main" id="{6AC31EB9-5648-6C4F-B09F-E4BCCFB21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80" y="4599943"/>
              <a:ext cx="1136081" cy="1136081"/>
            </a:xfrm>
            <a:prstGeom prst="rect">
              <a:avLst/>
            </a:prstGeom>
          </p:spPr>
        </p:pic>
        <p:pic>
          <p:nvPicPr>
            <p:cNvPr id="20" name="Immagine 15">
              <a:extLst>
                <a:ext uri="{FF2B5EF4-FFF2-40B4-BE49-F238E27FC236}">
                  <a16:creationId xmlns:a16="http://schemas.microsoft.com/office/drawing/2014/main" id="{0CF1FB82-019D-CF48-B869-DFC170DC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4578057"/>
              <a:ext cx="1157967" cy="115796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6344D0-4AD6-BE44-BA95-E4540FBBE74C}"/>
              </a:ext>
            </a:extLst>
          </p:cNvPr>
          <p:cNvGrpSpPr/>
          <p:nvPr/>
        </p:nvGrpSpPr>
        <p:grpSpPr>
          <a:xfrm>
            <a:off x="7184810" y="3169602"/>
            <a:ext cx="2381249" cy="1003588"/>
            <a:chOff x="7184810" y="3266432"/>
            <a:chExt cx="2381249" cy="10035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F0FA7A-FBC7-794D-9D57-D4720D94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4810" y="3266432"/>
              <a:ext cx="1003588" cy="10035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624A1B-C177-A045-9F66-9910A12AB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8477" y="3266432"/>
              <a:ext cx="1497582" cy="90478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9D4F95-0F0E-1343-B12A-9A9BAE1F700D}"/>
              </a:ext>
            </a:extLst>
          </p:cNvPr>
          <p:cNvGrpSpPr/>
          <p:nvPr/>
        </p:nvGrpSpPr>
        <p:grpSpPr>
          <a:xfrm>
            <a:off x="5494783" y="2154103"/>
            <a:ext cx="1605520" cy="753967"/>
            <a:chOff x="5579290" y="2182563"/>
            <a:chExt cx="1605520" cy="753967"/>
          </a:xfrm>
        </p:grpSpPr>
        <p:pic>
          <p:nvPicPr>
            <p:cNvPr id="28" name="Immagine 17">
              <a:extLst>
                <a:ext uri="{FF2B5EF4-FFF2-40B4-BE49-F238E27FC236}">
                  <a16:creationId xmlns:a16="http://schemas.microsoft.com/office/drawing/2014/main" id="{82659084-9F74-7C48-B435-D71FC40D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2211908"/>
              <a:ext cx="779718" cy="69963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E22B7B1-79D2-6C41-82A4-82AED381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1012" y="2182563"/>
              <a:ext cx="743798" cy="753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65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B7641-1213-AC42-94BE-045B4A72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94" y="1516741"/>
            <a:ext cx="5618813" cy="5083688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FA607E77-AFEE-AB48-A6B5-463F162CC6F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Use</a:t>
            </a:r>
            <a:r>
              <a:rPr lang="it-IT" sz="4000" b="1" dirty="0"/>
              <a:t> http </a:t>
            </a:r>
            <a:r>
              <a:rPr lang="it-IT" sz="4000" dirty="0"/>
              <a:t>core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512622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9" y="5126206"/>
            <a:ext cx="3561702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63" y="3532095"/>
            <a:ext cx="3518474" cy="1080000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F3143F8A-F9B1-0E48-A47C-014E29D371D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Frameworks</a:t>
            </a:r>
            <a:endParaRPr lang="en-GB" sz="4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542978-7F96-A442-BF7B-21310F259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4667" y="1714677"/>
            <a:ext cx="1862667" cy="13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7">
            <a:extLst>
              <a:ext uri="{FF2B5EF4-FFF2-40B4-BE49-F238E27FC236}">
                <a16:creationId xmlns:a16="http://schemas.microsoft.com/office/drawing/2014/main" id="{FD7B2366-C1A5-7146-9794-475060234581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1D5FE-0D21-1E42-B007-13E8FB3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091"/>
            <a:ext cx="12192000" cy="3170158"/>
          </a:xfrm>
          <a:prstGeom prst="rect">
            <a:avLst/>
          </a:prstGeom>
        </p:spPr>
      </p:pic>
      <p:pic>
        <p:nvPicPr>
          <p:cNvPr id="11" name="Immagine 6">
            <a:extLst>
              <a:ext uri="{FF2B5EF4-FFF2-40B4-BE49-F238E27FC236}">
                <a16:creationId xmlns:a16="http://schemas.microsoft.com/office/drawing/2014/main" id="{93D080B1-3263-A94F-966D-489E4F30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13" y="4718987"/>
            <a:ext cx="1127374" cy="1127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053FF-2512-454A-B902-99BFE6306D61}"/>
              </a:ext>
            </a:extLst>
          </p:cNvPr>
          <p:cNvSpPr txBox="1"/>
          <p:nvPr/>
        </p:nvSpPr>
        <p:spPr>
          <a:xfrm>
            <a:off x="3448698" y="5771411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7,495,349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276A4-ED41-9C42-A1A6-45AFBCA32577}"/>
              </a:ext>
            </a:extLst>
          </p:cNvPr>
          <p:cNvSpPr txBox="1"/>
          <p:nvPr/>
        </p:nvSpPr>
        <p:spPr>
          <a:xfrm>
            <a:off x="6329306" y="5771411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33,248,650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324416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325073" y="2151728"/>
            <a:ext cx="9541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Minimalist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 err="1"/>
              <a:t>Unopinionated</a:t>
            </a:r>
            <a:endParaRPr lang="en-GB" sz="3200" dirty="0"/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Fast (about </a:t>
            </a:r>
            <a:r>
              <a:rPr lang="en-GB" sz="3200" b="1" dirty="0"/>
              <a:t>38k</a:t>
            </a:r>
            <a:r>
              <a:rPr lang="en-GB" sz="3200" dirty="0"/>
              <a:t> </a:t>
            </a:r>
            <a:r>
              <a:rPr lang="en-GB" sz="3200" dirty="0" err="1"/>
              <a:t>req</a:t>
            </a:r>
            <a:r>
              <a:rPr lang="en-GB" sz="3200" dirty="0"/>
              <a:t>/sec)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Simple (</a:t>
            </a:r>
            <a:r>
              <a:rPr lang="en-GB" sz="3200" b="1" dirty="0"/>
              <a:t>do one thing well</a:t>
            </a:r>
            <a:r>
              <a:rPr lang="en-GB" sz="3200" dirty="0"/>
              <a:t> philosophy from Unix world)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Wrapper of </a:t>
            </a:r>
            <a:r>
              <a:rPr lang="en-GB" sz="3200" b="1" dirty="0"/>
              <a:t>http</a:t>
            </a:r>
            <a:r>
              <a:rPr lang="en-GB" sz="3200" dirty="0"/>
              <a:t> core module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DA29BDB2-E983-A641-AC50-B432DFB1223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162472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95" y="215577"/>
            <a:ext cx="6715010" cy="61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2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835929" y="2417942"/>
            <a:ext cx="45201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Middleware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Error handler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Router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Views / template engine</a:t>
            </a:r>
          </a:p>
          <a:p>
            <a:pPr marL="285750" indent="-285750"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CAADB308-D909-AE41-BF39-AED3897B3EC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Express </a:t>
            </a:r>
            <a:r>
              <a:rPr lang="en-GB" sz="4000" b="1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364831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384384" y="2739650"/>
            <a:ext cx="7627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It’s always a question to manipulate the </a:t>
            </a:r>
            <a:r>
              <a:rPr lang="en-GB" sz="2800" b="1" dirty="0"/>
              <a:t>Request</a:t>
            </a:r>
            <a:r>
              <a:rPr lang="en-GB" sz="2800" dirty="0"/>
              <a:t> and </a:t>
            </a:r>
            <a:r>
              <a:rPr lang="en-GB" sz="2800" b="1" dirty="0"/>
              <a:t>Response</a:t>
            </a:r>
            <a:r>
              <a:rPr lang="en-GB" sz="2800" dirty="0"/>
              <a:t> object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8FA79EFE-C101-2247-B04D-023669767E1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05088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188288"/>
            <a:ext cx="10096500" cy="3441700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BA9D6E96-EEA9-E44D-BCF0-753BD562561C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1762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72" y="1697959"/>
            <a:ext cx="5435857" cy="5160041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15CADFE6-D813-7445-B1FF-041FD37C6A1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Use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77182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9" y="2121718"/>
            <a:ext cx="5689043" cy="339940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9" y="2121518"/>
            <a:ext cx="5797227" cy="3399608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032BA2D4-E622-8B4A-8DA5-1A3659A2F6A6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Custom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0375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use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EFA70-5B1D-CB4F-A783-A23EBE7E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04" y="3031926"/>
            <a:ext cx="2118828" cy="177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26A29-242C-604A-AC30-5FAFC9AF6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7" y="1758618"/>
            <a:ext cx="3472543" cy="1067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BB8DC-023A-D943-9EE5-2D9CC17BC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33" y="3285086"/>
            <a:ext cx="2250754" cy="1265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F2A9F-EF66-9243-AFDD-11A7F352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87" y="5232011"/>
            <a:ext cx="3734446" cy="11361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2565DB-7461-9B44-96A2-69EFB4CF5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675" y="1569823"/>
            <a:ext cx="3021150" cy="1510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9F6F86-C8E0-404A-9EE7-1B2E70E43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500" y="4856672"/>
            <a:ext cx="4127500" cy="1841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C29E07-91D0-DA40-89E8-3AF64E483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387" y="5138522"/>
            <a:ext cx="1918262" cy="1277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9FF803-E7AE-F341-850A-8384EC269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3441092"/>
            <a:ext cx="3644900" cy="10775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51FE6-E0DC-7740-9E6E-21B8D9F528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018" y="1909409"/>
            <a:ext cx="3175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336365"/>
            <a:ext cx="6807200" cy="360680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3248458" y="5211644"/>
            <a:ext cx="5695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expressjs.com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en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/resources/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middleware.html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95A98BE5-50B9-D24D-ABD5-9697BC68FCBE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09428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15" y="4100211"/>
            <a:ext cx="9506971" cy="239981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30" y="1629884"/>
            <a:ext cx="7080941" cy="2639389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46552928-73E6-E54C-92D1-1569EBA89A9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Error handler</a:t>
            </a:r>
          </a:p>
        </p:txBody>
      </p:sp>
    </p:spTree>
    <p:extLst>
      <p:ext uri="{BB962C8B-B14F-4D97-AF65-F5344CB8AC3E}">
        <p14:creationId xmlns:p14="http://schemas.microsoft.com/office/powerpoint/2010/main" val="409736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2" y="1461425"/>
            <a:ext cx="5308600" cy="46863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5359080" y="3089061"/>
            <a:ext cx="6261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353535"/>
                </a:solidFill>
                <a:latin typeface="Arial" charset="0"/>
                <a:ea typeface="Arial" charset="0"/>
                <a:cs typeface="Arial" charset="0"/>
              </a:rPr>
              <a:t>Routing</a:t>
            </a:r>
            <a:r>
              <a:rPr lang="it-IT" dirty="0">
                <a:solidFill>
                  <a:srgbClr val="555555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determining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responds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client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particular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endpoint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 URI (or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and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HTTP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method</a:t>
            </a: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asellaDiTesto 7">
            <a:extLst>
              <a:ext uri="{FF2B5EF4-FFF2-40B4-BE49-F238E27FC236}">
                <a16:creationId xmlns:a16="http://schemas.microsoft.com/office/drawing/2014/main" id="{FCBF2648-E340-3B4F-A3BE-CACF5BFF800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680093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/>
          <p:cNvSpPr txBox="1"/>
          <p:nvPr/>
        </p:nvSpPr>
        <p:spPr>
          <a:xfrm>
            <a:off x="1963170" y="3876914"/>
            <a:ext cx="8265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The </a:t>
            </a:r>
            <a:r>
              <a:rPr lang="it-IT" sz="4000" dirty="0" err="1"/>
              <a:t>fastest</a:t>
            </a:r>
            <a:r>
              <a:rPr lang="it-IT" sz="4000" dirty="0"/>
              <a:t> JSON Schema </a:t>
            </a:r>
            <a:r>
              <a:rPr lang="it-IT" sz="4000" dirty="0" err="1"/>
              <a:t>validator</a:t>
            </a:r>
            <a:r>
              <a:rPr lang="it-IT" sz="4000" dirty="0"/>
              <a:t> for Node.js and browser</a:t>
            </a:r>
            <a:endParaRPr lang="en-GB" sz="4000" dirty="0"/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2FEC9BCA-D633-4942-B78E-75B5DA685FB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Validate your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7DB9-E117-5044-975E-1ADA1954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49" y="2138050"/>
            <a:ext cx="1739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9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199965" y="1886673"/>
            <a:ext cx="779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Pug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Mustache</a:t>
            </a:r>
            <a:r>
              <a:rPr lang="en-GB" sz="4000" dirty="0"/>
              <a:t> </a:t>
            </a:r>
            <a:r>
              <a:rPr lang="it-IT" sz="4000" dirty="0"/>
              <a:t>-</a:t>
            </a:r>
            <a:r>
              <a:rPr lang="en-GB" sz="4000" dirty="0"/>
              <a:t> Dust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Nunjuks</a:t>
            </a:r>
            <a:r>
              <a:rPr lang="en-GB" sz="4000" dirty="0"/>
              <a:t> - EJS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21" y="2767327"/>
            <a:ext cx="8472159" cy="3980713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3D941484-F190-BF48-B992-966F38377BE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Views / template engine</a:t>
            </a:r>
          </a:p>
        </p:txBody>
      </p:sp>
    </p:spTree>
    <p:extLst>
      <p:ext uri="{BB962C8B-B14F-4D97-AF65-F5344CB8AC3E}">
        <p14:creationId xmlns:p14="http://schemas.microsoft.com/office/powerpoint/2010/main" val="1412176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548700" y="4125676"/>
            <a:ext cx="909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Helmet</a:t>
            </a:r>
            <a:r>
              <a:rPr lang="it-IT" sz="4000" dirty="0"/>
              <a:t> </a:t>
            </a:r>
            <a:r>
              <a:rPr lang="it-IT" sz="4000" dirty="0" err="1"/>
              <a:t>helps</a:t>
            </a:r>
            <a:r>
              <a:rPr lang="it-IT" sz="4000" dirty="0"/>
              <a:t> </a:t>
            </a:r>
            <a:r>
              <a:rPr lang="it-IT" sz="4000" dirty="0" err="1"/>
              <a:t>you</a:t>
            </a:r>
            <a:r>
              <a:rPr lang="it-IT" sz="4000" dirty="0"/>
              <a:t> </a:t>
            </a:r>
            <a:r>
              <a:rPr lang="it-IT" sz="4000" dirty="0" err="1"/>
              <a:t>secure</a:t>
            </a:r>
            <a:r>
              <a:rPr lang="it-IT" sz="4000" dirty="0"/>
              <a:t> </a:t>
            </a:r>
            <a:r>
              <a:rPr lang="it-IT" sz="4000" dirty="0" err="1"/>
              <a:t>your</a:t>
            </a:r>
            <a:r>
              <a:rPr lang="it-IT" sz="4000" dirty="0"/>
              <a:t> Express </a:t>
            </a:r>
            <a:r>
              <a:rPr lang="it-IT" sz="4000" dirty="0" err="1"/>
              <a:t>apps</a:t>
            </a:r>
            <a:r>
              <a:rPr lang="it-IT" sz="4000" dirty="0"/>
              <a:t> by </a:t>
            </a:r>
            <a:r>
              <a:rPr lang="it-IT" sz="4000" dirty="0" err="1"/>
              <a:t>setting</a:t>
            </a:r>
            <a:r>
              <a:rPr lang="it-IT" sz="4000" dirty="0"/>
              <a:t> </a:t>
            </a:r>
            <a:r>
              <a:rPr lang="it-IT" sz="4000" dirty="0" err="1"/>
              <a:t>various</a:t>
            </a:r>
            <a:r>
              <a:rPr lang="it-IT" sz="4000" dirty="0"/>
              <a:t> HTTP </a:t>
            </a:r>
            <a:r>
              <a:rPr lang="it-IT" sz="4000" dirty="0" err="1"/>
              <a:t>headers</a:t>
            </a:r>
            <a:endParaRPr lang="en-GB" sz="40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A0C60BC7-E801-0942-9B93-7257C469596D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E272-D065-1344-B2FC-ABBDAD1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45" y="1736426"/>
            <a:ext cx="2080710" cy="20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6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180066" y="1980081"/>
            <a:ext cx="1018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Log</a:t>
            </a:r>
            <a:r>
              <a:rPr lang="en-GB" sz="4000" dirty="0"/>
              <a:t> </a:t>
            </a:r>
            <a:r>
              <a:rPr lang="en-GB" sz="4000" b="1" dirty="0"/>
              <a:t>everything</a:t>
            </a:r>
            <a:r>
              <a:rPr lang="en-GB" sz="4000" dirty="0"/>
              <a:t> that happens in your application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020771" y="2964219"/>
            <a:ext cx="824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Pay attention there is a </a:t>
            </a:r>
            <a:r>
              <a:rPr lang="en-GB" sz="4000" b="1" dirty="0"/>
              <a:t>cost</a:t>
            </a:r>
            <a:r>
              <a:rPr lang="en-GB" sz="4000" dirty="0"/>
              <a:t> for logging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B0A5D8A6-E8BB-6245-A698-D788E6B25BA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Logger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C07F1-CE6E-BF4C-AD2C-E5EC67C1AD3E}"/>
              </a:ext>
            </a:extLst>
          </p:cNvPr>
          <p:cNvSpPr txBox="1"/>
          <p:nvPr/>
        </p:nvSpPr>
        <p:spPr>
          <a:xfrm>
            <a:off x="1825899" y="4663376"/>
            <a:ext cx="3137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Winston</a:t>
            </a:r>
            <a:endParaRPr lang="en-GB" sz="4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2C23D-512E-2F4E-9865-2C9F0929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259" y="4432953"/>
            <a:ext cx="3636278" cy="13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Node.js Native Add-on?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768" y="2127862"/>
            <a:ext cx="5998464" cy="5792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 / C++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called from JavaScript</a:t>
            </a: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BC9C7503-E5EC-EA4B-8C52-54C8178D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84" y="3196145"/>
            <a:ext cx="1800000" cy="1800000"/>
          </a:xfrm>
          <a:prstGeom prst="rect">
            <a:avLst/>
          </a:prstGeom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id="{224ED3D1-2F3D-4C45-B84B-2C21FAC00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67" y="3231135"/>
            <a:ext cx="1800000" cy="1800000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37B801D2-929C-AF46-B2FC-4D91E380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33" y="3118957"/>
            <a:ext cx="1833701" cy="1833701"/>
          </a:xfrm>
          <a:prstGeom prst="rect">
            <a:avLst/>
          </a:prstGeom>
        </p:spPr>
      </p:pic>
      <p:sp>
        <p:nvSpPr>
          <p:cNvPr id="10" name="Freccia bidirezionale orizzontale 7">
            <a:extLst>
              <a:ext uri="{FF2B5EF4-FFF2-40B4-BE49-F238E27FC236}">
                <a16:creationId xmlns:a16="http://schemas.microsoft.com/office/drawing/2014/main" id="{F9C5D937-AD1E-E74B-AB67-EEB966088949}"/>
              </a:ext>
            </a:extLst>
          </p:cNvPr>
          <p:cNvSpPr/>
          <p:nvPr/>
        </p:nvSpPr>
        <p:spPr>
          <a:xfrm>
            <a:off x="5334184" y="3231135"/>
            <a:ext cx="2743200" cy="1609344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77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9525">
                  <a:noFill/>
                </a:ln>
                <a:solidFill>
                  <a:sysClr val="windowText" lastClr="000000"/>
                </a:solidFill>
              </a:rPr>
              <a:t>BRIDGE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A61DECE-24FD-F64E-A205-66F9726A0187}"/>
              </a:ext>
            </a:extLst>
          </p:cNvPr>
          <p:cNvSpPr txBox="1">
            <a:spLocks/>
          </p:cNvSpPr>
          <p:nvPr/>
        </p:nvSpPr>
        <p:spPr>
          <a:xfrm>
            <a:off x="2605024" y="4952658"/>
            <a:ext cx="2485137" cy="37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Native</a:t>
            </a:r>
            <a:r>
              <a:rPr lang="en-US" sz="2000" dirty="0"/>
              <a:t> environment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25F032-EAFC-E441-B54A-EF379C2F4F60}"/>
              </a:ext>
            </a:extLst>
          </p:cNvPr>
          <p:cNvSpPr txBox="1">
            <a:spLocks/>
          </p:cNvSpPr>
          <p:nvPr/>
        </p:nvSpPr>
        <p:spPr>
          <a:xfrm>
            <a:off x="8163650" y="4952657"/>
            <a:ext cx="1451864" cy="397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275595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From Node.js documentation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217" y="2137006"/>
            <a:ext cx="7957566" cy="131942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dynamically-linked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written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the 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just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ordinary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FFC34C8-3C6E-5D45-A827-9FFABCECD924}"/>
              </a:ext>
            </a:extLst>
          </p:cNvPr>
          <p:cNvSpPr txBox="1">
            <a:spLocks/>
          </p:cNvSpPr>
          <p:nvPr/>
        </p:nvSpPr>
        <p:spPr>
          <a:xfrm>
            <a:off x="2117217" y="4152935"/>
            <a:ext cx="7957566" cy="1018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i="1" dirty="0" err="1"/>
              <a:t>They</a:t>
            </a:r>
            <a:r>
              <a:rPr lang="it-IT" sz="2000" i="1" dirty="0"/>
              <a:t> are </a:t>
            </a:r>
            <a:r>
              <a:rPr lang="it-IT" sz="2000" i="1" dirty="0" err="1"/>
              <a:t>used</a:t>
            </a:r>
            <a:r>
              <a:rPr lang="it-IT" sz="2000" i="1" dirty="0"/>
              <a:t> </a:t>
            </a:r>
            <a:r>
              <a:rPr lang="it-IT" sz="2000" i="1" dirty="0" err="1"/>
              <a:t>primarily</a:t>
            </a:r>
            <a:r>
              <a:rPr lang="it-IT" sz="2000" i="1" dirty="0"/>
              <a:t> to </a:t>
            </a:r>
            <a:r>
              <a:rPr lang="it-IT" sz="2000" i="1" dirty="0" err="1"/>
              <a:t>provide</a:t>
            </a:r>
            <a:r>
              <a:rPr lang="it-IT" sz="2000" i="1" dirty="0"/>
              <a:t> an </a:t>
            </a:r>
            <a:r>
              <a:rPr lang="it-IT" sz="2000" b="1" i="1" dirty="0" err="1"/>
              <a:t>interface</a:t>
            </a:r>
            <a:r>
              <a:rPr lang="it-IT" sz="2000" i="1" dirty="0"/>
              <a:t> </a:t>
            </a:r>
            <a:r>
              <a:rPr lang="it-IT" sz="2000" i="1" dirty="0" err="1"/>
              <a:t>between</a:t>
            </a:r>
            <a:r>
              <a:rPr lang="it-IT" sz="2000" i="1" dirty="0"/>
              <a:t> </a:t>
            </a:r>
            <a:r>
              <a:rPr lang="it-IT" sz="2000" b="1" i="1" dirty="0"/>
              <a:t>JavaScript</a:t>
            </a:r>
            <a:r>
              <a:rPr lang="it-IT" sz="2000" i="1" dirty="0"/>
              <a:t> </a:t>
            </a:r>
            <a:r>
              <a:rPr lang="it-IT" sz="2000" i="1" dirty="0" err="1"/>
              <a:t>running</a:t>
            </a:r>
            <a:r>
              <a:rPr lang="it-IT" sz="2000" i="1" dirty="0"/>
              <a:t> in Node.js and </a:t>
            </a:r>
            <a:r>
              <a:rPr lang="it-IT" sz="2000" b="1" i="1" dirty="0"/>
              <a:t>C/C++ </a:t>
            </a:r>
            <a:r>
              <a:rPr lang="it-IT" sz="2000" i="1" dirty="0" err="1"/>
              <a:t>libraries</a:t>
            </a:r>
            <a:r>
              <a:rPr lang="it-IT" sz="2000" i="1" dirty="0"/>
              <a:t>.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00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D978A3B-2FF8-5E42-9A66-F6AF6840B445}"/>
              </a:ext>
            </a:extLst>
          </p:cNvPr>
          <p:cNvSpPr txBox="1">
            <a:spLocks/>
          </p:cNvSpPr>
          <p:nvPr/>
        </p:nvSpPr>
        <p:spPr>
          <a:xfrm>
            <a:off x="2152650" y="1492924"/>
            <a:ext cx="2663191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3D11F94-B577-CA4F-93E5-CFC82D01A6CB}"/>
              </a:ext>
            </a:extLst>
          </p:cNvPr>
          <p:cNvSpPr txBox="1">
            <a:spLocks/>
          </p:cNvSpPr>
          <p:nvPr/>
        </p:nvSpPr>
        <p:spPr>
          <a:xfrm>
            <a:off x="2152649" y="2153427"/>
            <a:ext cx="7959090" cy="1039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In general </a:t>
            </a:r>
            <a:r>
              <a:rPr lang="en-US" b="1" dirty="0"/>
              <a:t>C / C++ </a:t>
            </a:r>
            <a:r>
              <a:rPr lang="en-US" dirty="0"/>
              <a:t>code performs better than JavaScript code, but it’s not always true.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7A58E00-874E-814E-9E3E-5B8EEE897B0C}"/>
              </a:ext>
            </a:extLst>
          </p:cNvPr>
          <p:cNvSpPr txBox="1">
            <a:spLocks/>
          </p:cNvSpPr>
          <p:nvPr/>
        </p:nvSpPr>
        <p:spPr>
          <a:xfrm>
            <a:off x="2623185" y="3369464"/>
            <a:ext cx="694563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Image</a:t>
            </a:r>
            <a:r>
              <a:rPr lang="en-US" sz="2000" dirty="0"/>
              <a:t> processing (in average 6 times faster)</a:t>
            </a:r>
          </a:p>
          <a:p>
            <a:pPr marL="0" indent="0">
              <a:buNone/>
            </a:pPr>
            <a:r>
              <a:rPr lang="en-US" sz="2000" b="1" dirty="0"/>
              <a:t>Video</a:t>
            </a:r>
            <a:r>
              <a:rPr lang="en-US" sz="2000" dirty="0"/>
              <a:t> processing</a:t>
            </a:r>
          </a:p>
          <a:p>
            <a:pPr marL="0" indent="0">
              <a:buNone/>
            </a:pPr>
            <a:r>
              <a:rPr lang="en-US" sz="2000" b="1" dirty="0"/>
              <a:t>CRC</a:t>
            </a:r>
            <a:r>
              <a:rPr lang="en-US" sz="2000" dirty="0"/>
              <a:t> cyclic redundancy check (in average 125 times faster)</a:t>
            </a:r>
          </a:p>
          <a:p>
            <a:pPr marL="0" indent="0">
              <a:buNone/>
            </a:pPr>
            <a:r>
              <a:rPr lang="en-US" sz="2000" b="1" dirty="0"/>
              <a:t>Compression</a:t>
            </a:r>
          </a:p>
          <a:p>
            <a:pPr marL="0" indent="0">
              <a:buNone/>
            </a:pPr>
            <a:r>
              <a:rPr lang="en-US" sz="2000" b="1" dirty="0"/>
              <a:t>Scientific calculus</a:t>
            </a:r>
          </a:p>
          <a:p>
            <a:pPr marL="0" indent="0">
              <a:buNone/>
            </a:pPr>
            <a:r>
              <a:rPr lang="en-US" sz="2000" b="1" dirty="0"/>
              <a:t>Algorithms that execute CPU heavy tasks</a:t>
            </a:r>
          </a:p>
        </p:txBody>
      </p:sp>
    </p:spTree>
    <p:extLst>
      <p:ext uri="{BB962C8B-B14F-4D97-AF65-F5344CB8AC3E}">
        <p14:creationId xmlns:p14="http://schemas.microsoft.com/office/powerpoint/2010/main" val="24515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3912980" y="2065524"/>
            <a:ext cx="4366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Everything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619992" y="3903491"/>
            <a:ext cx="8364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Great thank to Node.js </a:t>
            </a:r>
            <a:r>
              <a:rPr lang="en-GB" sz="2800" b="1" dirty="0"/>
              <a:t>Community</a:t>
            </a:r>
            <a:r>
              <a:rPr lang="en-GB" sz="2800" dirty="0"/>
              <a:t> and </a:t>
            </a:r>
            <a:r>
              <a:rPr lang="en-GB" sz="2800" b="1" dirty="0"/>
              <a:t>Working Groups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11" y="5203464"/>
            <a:ext cx="2197100" cy="85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896D4-DEAE-DB40-AA5A-0B6700DBE66F}"/>
              </a:ext>
            </a:extLst>
          </p:cNvPr>
          <p:cNvSpPr txBox="1"/>
          <p:nvPr/>
        </p:nvSpPr>
        <p:spPr>
          <a:xfrm>
            <a:off x="3777522" y="5190351"/>
            <a:ext cx="1903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Packages</a:t>
            </a:r>
          </a:p>
          <a:p>
            <a:r>
              <a:rPr lang="en-GB" sz="3200" b="1" dirty="0"/>
              <a:t>963,619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E7525-3F3A-D947-960B-04A2C4B169F6}"/>
              </a:ext>
            </a:extLst>
          </p:cNvPr>
          <p:cNvSpPr txBox="1"/>
          <p:nvPr/>
        </p:nvSpPr>
        <p:spPr>
          <a:xfrm>
            <a:off x="5457381" y="5203464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10,822,198,617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424E0-D34F-9141-80AE-EF0B4752BB80}"/>
              </a:ext>
            </a:extLst>
          </p:cNvPr>
          <p:cNvSpPr txBox="1"/>
          <p:nvPr/>
        </p:nvSpPr>
        <p:spPr>
          <a:xfrm>
            <a:off x="8337989" y="5203464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48,577,378,041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9486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30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E064F-0511-D043-8FA5-636DB027044E}"/>
              </a:ext>
            </a:extLst>
          </p:cNvPr>
          <p:cNvSpPr txBox="1">
            <a:spLocks/>
          </p:cNvSpPr>
          <p:nvPr/>
        </p:nvSpPr>
        <p:spPr>
          <a:xfrm>
            <a:off x="2152650" y="1596111"/>
            <a:ext cx="5452704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legacy application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2040B4-B3DA-8747-BBD2-6B4E05111988}"/>
              </a:ext>
            </a:extLst>
          </p:cNvPr>
          <p:cNvGrpSpPr/>
          <p:nvPr/>
        </p:nvGrpSpPr>
        <p:grpSpPr>
          <a:xfrm>
            <a:off x="2215071" y="3575136"/>
            <a:ext cx="7761858" cy="1878922"/>
            <a:chOff x="855250" y="4372366"/>
            <a:chExt cx="7761858" cy="1878922"/>
          </a:xfrm>
        </p:grpSpPr>
        <p:pic>
          <p:nvPicPr>
            <p:cNvPr id="6" name="Immagine 6">
              <a:extLst>
                <a:ext uri="{FF2B5EF4-FFF2-40B4-BE49-F238E27FC236}">
                  <a16:creationId xmlns:a16="http://schemas.microsoft.com/office/drawing/2014/main" id="{5B8C0A90-7681-7C44-8D47-C4B1BF93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407" y="4417587"/>
              <a:ext cx="1833701" cy="1833701"/>
            </a:xfrm>
            <a:prstGeom prst="rect">
              <a:avLst/>
            </a:prstGeom>
          </p:spPr>
        </p:pic>
        <p:sp>
          <p:nvSpPr>
            <p:cNvPr id="8" name="Freccia bidirezionale orizzontale 8">
              <a:extLst>
                <a:ext uri="{FF2B5EF4-FFF2-40B4-BE49-F238E27FC236}">
                  <a16:creationId xmlns:a16="http://schemas.microsoft.com/office/drawing/2014/main" id="{E49F9B58-E1EB-1248-B2C3-A072AE05F822}"/>
                </a:ext>
              </a:extLst>
            </p:cNvPr>
            <p:cNvSpPr/>
            <p:nvPr/>
          </p:nvSpPr>
          <p:spPr>
            <a:xfrm>
              <a:off x="3595611" y="4529765"/>
              <a:ext cx="2743200" cy="1609344"/>
            </a:xfrm>
            <a:prstGeom prst="leftRightArrow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  <a:alpha val="77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n w="9525">
                  <a:noFill/>
                </a:ln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Immagine 9">
              <a:extLst>
                <a:ext uri="{FF2B5EF4-FFF2-40B4-BE49-F238E27FC236}">
                  <a16:creationId xmlns:a16="http://schemas.microsoft.com/office/drawing/2014/main" id="{80067ADD-2B64-304D-BEC7-589D4541A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50" y="4372366"/>
              <a:ext cx="1884906" cy="187892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73252FD-63FE-7A4C-B914-E38A65030AF2}"/>
              </a:ext>
            </a:extLst>
          </p:cNvPr>
          <p:cNvSpPr/>
          <p:nvPr/>
        </p:nvSpPr>
        <p:spPr>
          <a:xfrm>
            <a:off x="2152650" y="2268001"/>
            <a:ext cx="81221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You have the source code of an </a:t>
            </a:r>
            <a:r>
              <a:rPr lang="en-US" sz="2800" b="1" dirty="0"/>
              <a:t>old C / C++ </a:t>
            </a:r>
            <a:r>
              <a:rPr lang="en-US" sz="2800" dirty="0"/>
              <a:t>application and want to expose something of its functionalities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73070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1175C-DEC5-F04D-971F-E583B3F0A05C}"/>
              </a:ext>
            </a:extLst>
          </p:cNvPr>
          <p:cNvSpPr txBox="1">
            <a:spLocks/>
          </p:cNvSpPr>
          <p:nvPr/>
        </p:nvSpPr>
        <p:spPr>
          <a:xfrm>
            <a:off x="1968999" y="1325564"/>
            <a:ext cx="8281434" cy="1092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don’t find what fits your specific needs on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0797434-1C48-8540-8E89-BDC802E18F76}"/>
              </a:ext>
            </a:extLst>
          </p:cNvPr>
          <p:cNvSpPr txBox="1">
            <a:spLocks/>
          </p:cNvSpPr>
          <p:nvPr/>
        </p:nvSpPr>
        <p:spPr>
          <a:xfrm>
            <a:off x="1969000" y="2389385"/>
            <a:ext cx="8167373" cy="902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Sometimes completely implementing the module in </a:t>
            </a:r>
            <a:r>
              <a:rPr lang="en-US" b="1" dirty="0"/>
              <a:t>JavaScript</a:t>
            </a:r>
            <a:r>
              <a:rPr lang="en-US" dirty="0"/>
              <a:t> is not the right solution</a:t>
            </a:r>
            <a:endParaRPr lang="en-US" b="1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6FBD68F-CA6E-2642-9C8C-1689025F7EB8}"/>
              </a:ext>
            </a:extLst>
          </p:cNvPr>
          <p:cNvSpPr txBox="1">
            <a:spLocks/>
          </p:cNvSpPr>
          <p:nvPr/>
        </p:nvSpPr>
        <p:spPr>
          <a:xfrm>
            <a:off x="4292740" y="3666825"/>
            <a:ext cx="351989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Think at libraries like: 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ImageMagick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Ghostscript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FFmpeg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TensorFlow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7581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013875-35C0-AA4B-80DA-5882AC210E14}"/>
              </a:ext>
            </a:extLst>
          </p:cNvPr>
          <p:cNvSpPr txBox="1">
            <a:spLocks/>
          </p:cNvSpPr>
          <p:nvPr/>
        </p:nvSpPr>
        <p:spPr>
          <a:xfrm>
            <a:off x="2152651" y="1325563"/>
            <a:ext cx="5346848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error handling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0" y="2246726"/>
            <a:ext cx="7886700" cy="36243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Even if you will use </a:t>
            </a:r>
            <a:r>
              <a:rPr lang="en-US" sz="2400" b="1" dirty="0"/>
              <a:t>an old C / C++ </a:t>
            </a:r>
            <a:r>
              <a:rPr lang="en-US" sz="2400" dirty="0"/>
              <a:t>library you will get an error code that explains the error that just happened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In </a:t>
            </a:r>
            <a:r>
              <a:rPr lang="en-US" sz="2400" b="1" dirty="0"/>
              <a:t>new C / C++ </a:t>
            </a:r>
            <a:r>
              <a:rPr lang="en-US" sz="2400" dirty="0"/>
              <a:t>library you have the </a:t>
            </a:r>
            <a:r>
              <a:rPr lang="en-US" sz="2400" b="1" dirty="0"/>
              <a:t>exception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You don’t have to parse some string to identify if there was an error and what kind of it</a:t>
            </a:r>
          </a:p>
        </p:txBody>
      </p:sp>
    </p:spTree>
    <p:extLst>
      <p:ext uri="{BB962C8B-B14F-4D97-AF65-F5344CB8AC3E}">
        <p14:creationId xmlns:p14="http://schemas.microsoft.com/office/powerpoint/2010/main" val="508644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800A08"/>
            </a:gs>
            <a:gs pos="0">
              <a:srgbClr val="B90F0D"/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3414522" y="2985338"/>
            <a:ext cx="7886700" cy="741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b="1" dirty="0">
                <a:solidFill>
                  <a:schemeClr val="bg1"/>
                </a:solidFill>
              </a:rPr>
              <a:t>With </a:t>
            </a:r>
            <a:r>
              <a:rPr lang="it-IT" b="1" dirty="0" err="1">
                <a:solidFill>
                  <a:schemeClr val="bg1"/>
                </a:solidFill>
              </a:rPr>
              <a:t>great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power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comes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great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responsibility</a:t>
            </a:r>
            <a:br>
              <a:rPr lang="it-IT" b="1" dirty="0">
                <a:solidFill>
                  <a:schemeClr val="bg1"/>
                </a:solidFill>
              </a:rPr>
            </a:b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D24903-7BB2-1C41-9093-D32CF2008206}"/>
              </a:ext>
            </a:extLst>
          </p:cNvPr>
          <p:cNvSpPr txBox="1">
            <a:spLocks/>
          </p:cNvSpPr>
          <p:nvPr/>
        </p:nvSpPr>
        <p:spPr>
          <a:xfrm>
            <a:off x="9408628" y="3534903"/>
            <a:ext cx="1892595" cy="382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sz="2400" dirty="0">
                <a:solidFill>
                  <a:schemeClr val="bg1"/>
                </a:solidFill>
              </a:rPr>
              <a:t>Ben Parker</a:t>
            </a:r>
            <a:br>
              <a:rPr lang="it-IT" sz="2400" dirty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D6F42D2-8615-7840-9AB8-A5A4E405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44" y="0"/>
            <a:ext cx="5040121" cy="57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31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843" y="1"/>
            <a:ext cx="9117157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0DC143C-0BEC-D645-987C-3055ACAEF0F7}"/>
              </a:ext>
            </a:extLst>
          </p:cNvPr>
          <p:cNvSpPr txBox="1">
            <a:spLocks/>
          </p:cNvSpPr>
          <p:nvPr/>
        </p:nvSpPr>
        <p:spPr>
          <a:xfrm>
            <a:off x="2152651" y="1454590"/>
            <a:ext cx="379764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Fragmentation API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5C40C1C-C5FC-324B-8FEA-0B255E086143}"/>
              </a:ext>
            </a:extLst>
          </p:cNvPr>
          <p:cNvSpPr txBox="1">
            <a:spLocks/>
          </p:cNvSpPr>
          <p:nvPr/>
        </p:nvSpPr>
        <p:spPr>
          <a:xfrm>
            <a:off x="2113979" y="2207155"/>
            <a:ext cx="7964043" cy="123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API to implement native add-ons has been changed across different version of Node.js</a:t>
            </a:r>
          </a:p>
          <a:p>
            <a:pPr marL="0" indent="0">
              <a:buNone/>
            </a:pPr>
            <a:r>
              <a:rPr lang="en-US" sz="2000" dirty="0"/>
              <a:t>Most of the changes were on </a:t>
            </a:r>
            <a:r>
              <a:rPr lang="en-US" sz="2000" b="1" dirty="0"/>
              <a:t>V8 API </a:t>
            </a:r>
            <a:r>
              <a:rPr lang="en-US" sz="2000" dirty="0"/>
              <a:t>and </a:t>
            </a:r>
            <a:r>
              <a:rPr lang="en-US" sz="2000" b="1" dirty="0" err="1"/>
              <a:t>ObjectWrap</a:t>
            </a:r>
            <a:r>
              <a:rPr lang="en-US" sz="2000" b="1" dirty="0"/>
              <a:t> API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6485C2A-CBD2-AA4C-A75C-F9801EEA79FA}"/>
              </a:ext>
            </a:extLst>
          </p:cNvPr>
          <p:cNvSpPr txBox="1">
            <a:spLocks/>
          </p:cNvSpPr>
          <p:nvPr/>
        </p:nvSpPr>
        <p:spPr>
          <a:xfrm>
            <a:off x="2152651" y="4963195"/>
            <a:ext cx="8873811" cy="644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0.8 </a:t>
            </a:r>
            <a:r>
              <a:rPr lang="it-IT" sz="1800" b="1" dirty="0"/>
              <a:t>-</a:t>
            </a:r>
            <a:r>
              <a:rPr lang="en-US" sz="1800" b="1" dirty="0"/>
              <a:t> 0.10.x </a:t>
            </a:r>
            <a:r>
              <a:rPr lang="it-IT" sz="1800" b="1" dirty="0"/>
              <a:t>- </a:t>
            </a:r>
            <a:r>
              <a:rPr lang="en-US" sz="1800" b="1" dirty="0"/>
              <a:t>0.12.x - 1.x </a:t>
            </a:r>
            <a:r>
              <a:rPr lang="it-IT" sz="1800" b="1" dirty="0"/>
              <a:t>-</a:t>
            </a:r>
            <a:r>
              <a:rPr lang="en-US" sz="1800" b="1" dirty="0"/>
              <a:t> 2.x - 3.x </a:t>
            </a:r>
            <a:r>
              <a:rPr lang="it-IT" sz="1800" b="1" dirty="0"/>
              <a:t>-</a:t>
            </a:r>
            <a:r>
              <a:rPr lang="en-US" sz="1800" b="1" dirty="0"/>
              <a:t> 4.x - 5.x - 6.x - 7.x - 8.x - 9.x - 10.x - 11.x - 12.x</a:t>
            </a:r>
          </a:p>
        </p:txBody>
      </p:sp>
      <p:pic>
        <p:nvPicPr>
          <p:cNvPr id="10" name="Immagine 7">
            <a:extLst>
              <a:ext uri="{FF2B5EF4-FFF2-40B4-BE49-F238E27FC236}">
                <a16:creationId xmlns:a16="http://schemas.microsoft.com/office/drawing/2014/main" id="{C80EFC24-37B9-964B-A743-B9534402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13" y="3634236"/>
            <a:ext cx="1203614" cy="1080000"/>
          </a:xfrm>
          <a:prstGeom prst="rect">
            <a:avLst/>
          </a:prstGeom>
        </p:spPr>
      </p:pic>
      <p:sp>
        <p:nvSpPr>
          <p:cNvPr id="11" name="CasellaDiTesto 9">
            <a:extLst>
              <a:ext uri="{FF2B5EF4-FFF2-40B4-BE49-F238E27FC236}">
                <a16:creationId xmlns:a16="http://schemas.microsoft.com/office/drawing/2014/main" id="{9CB436C5-0A76-064C-8DE1-93A4A4BA7C3D}"/>
              </a:ext>
            </a:extLst>
          </p:cNvPr>
          <p:cNvSpPr txBox="1"/>
          <p:nvPr/>
        </p:nvSpPr>
        <p:spPr>
          <a:xfrm>
            <a:off x="2152651" y="5551421"/>
            <a:ext cx="459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For more info </a:t>
            </a:r>
            <a:r>
              <a:rPr lang="it-IT" b="1" dirty="0">
                <a:hlinkClick r:id="rId3"/>
              </a:rPr>
              <a:t>http://v8docs.nodesource.com/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09811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C81DBB9-BB72-E64F-968C-BAB457B326E1}"/>
              </a:ext>
            </a:extLst>
          </p:cNvPr>
          <p:cNvSpPr txBox="1">
            <a:spLocks/>
          </p:cNvSpPr>
          <p:nvPr/>
        </p:nvSpPr>
        <p:spPr>
          <a:xfrm>
            <a:off x="1868757" y="1729989"/>
            <a:ext cx="8454486" cy="41179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Need an adapter to stay compatible across different version of Node.js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/>
              <a:t>NAN</a:t>
            </a:r>
            <a:r>
              <a:rPr lang="en-US" dirty="0"/>
              <a:t> </a:t>
            </a:r>
            <a:r>
              <a:rPr lang="it-IT" dirty="0"/>
              <a:t>-</a:t>
            </a:r>
            <a:r>
              <a:rPr lang="en-US" dirty="0"/>
              <a:t> Native Abstraction for Node.js</a:t>
            </a:r>
          </a:p>
          <a:p>
            <a:pPr lvl="1">
              <a:buClr>
                <a:schemeClr val="tx1"/>
              </a:buClr>
            </a:pPr>
            <a:r>
              <a:rPr lang="en-US" b="1" dirty="0"/>
              <a:t>API compatibility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Strong bonded with </a:t>
            </a:r>
            <a:r>
              <a:rPr lang="en-US" b="1" dirty="0"/>
              <a:t>V8 API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You have to recompile your native add-ons switching to different version of Node.js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333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94" y="25515"/>
            <a:ext cx="912610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2504D4-F2B9-0A42-9446-AB8AA70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13" y="1991889"/>
            <a:ext cx="7023100" cy="90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D4BCF1-16DD-2A41-817A-6B7435E179B1}"/>
              </a:ext>
            </a:extLst>
          </p:cNvPr>
          <p:cNvSpPr txBox="1"/>
          <p:nvPr/>
        </p:nvSpPr>
        <p:spPr>
          <a:xfrm>
            <a:off x="2528805" y="1360371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End 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ABF36-080D-A84A-B86A-FF45245C01FF}"/>
              </a:ext>
            </a:extLst>
          </p:cNvPr>
          <p:cNvSpPr txBox="1"/>
          <p:nvPr/>
        </p:nvSpPr>
        <p:spPr>
          <a:xfrm>
            <a:off x="2528806" y="338208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Mantainers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A3F0B2-4895-EF4B-9485-C7DF3390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92" y="4032505"/>
            <a:ext cx="6945332" cy="1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19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2050" name="Picture 2" descr="https://lh3.googleusercontent.com/EoHoI3IVkAWn8wAkyeyiHYHi1tkr-AP6rDcSXiDXWomthRVaFIRkjyPKfxOMc0bRoAinKSvQ7nbWm30xKcP7FNqiNjuwAidjqBt-BFciM5-gyzs4xLz_98YY-Hc49lZ9q3q40AYWn3k">
            <a:extLst>
              <a:ext uri="{FF2B5EF4-FFF2-40B4-BE49-F238E27FC236}">
                <a16:creationId xmlns:a16="http://schemas.microsoft.com/office/drawing/2014/main" id="{8B1A327D-A71E-A24E-A053-9839374C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0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836229-09FA-EE4C-8524-1E40AA516141}"/>
              </a:ext>
            </a:extLst>
          </p:cNvPr>
          <p:cNvSpPr/>
          <p:nvPr/>
        </p:nvSpPr>
        <p:spPr>
          <a:xfrm>
            <a:off x="7189091" y="2937696"/>
            <a:ext cx="39265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6.12.2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V8: 5.1.281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  NODE_MODULE_VERSION: 48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C5078-873D-384A-9DD0-BA88F5481D9C}"/>
              </a:ext>
            </a:extLst>
          </p:cNvPr>
          <p:cNvSpPr txBox="1"/>
          <p:nvPr/>
        </p:nvSpPr>
        <p:spPr>
          <a:xfrm>
            <a:off x="4442081" y="3140660"/>
            <a:ext cx="118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Addon</a:t>
            </a:r>
          </a:p>
        </p:txBody>
      </p:sp>
    </p:spTree>
    <p:extLst>
      <p:ext uri="{BB962C8B-B14F-4D97-AF65-F5344CB8AC3E}">
        <p14:creationId xmlns:p14="http://schemas.microsoft.com/office/powerpoint/2010/main" val="40690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3074" name="Picture 2" descr="https://lh3.googleusercontent.com/noMoCD-hKvrmV-8LztW6qwPxeu4QSFRXprRE7YuWQ1PE5NLXyHnvmQ7QC_wboErwtBpvccuadcpkAIeWkaNk9HCL7NNHiDoSx5qkqCsjeknYiop1gTcVZ_XeHNKdrzh1ZOLy3VfA1vU">
            <a:extLst>
              <a:ext uri="{FF2B5EF4-FFF2-40B4-BE49-F238E27FC236}">
                <a16:creationId xmlns:a16="http://schemas.microsoft.com/office/drawing/2014/main" id="{260D4FBC-1F68-EF43-886C-D6123140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2ECC33-80A1-D648-BC4C-790FED3E4BC6}"/>
              </a:ext>
            </a:extLst>
          </p:cNvPr>
          <p:cNvSpPr/>
          <p:nvPr/>
        </p:nvSpPr>
        <p:spPr>
          <a:xfrm>
            <a:off x="6998208" y="2555177"/>
            <a:ext cx="37551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8.9.3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V8: 6.1.534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 NODE_MODULE_VERSION: 57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ED9EC-B602-4844-93AE-65075086F2C8}"/>
              </a:ext>
            </a:extLst>
          </p:cNvPr>
          <p:cNvSpPr txBox="1"/>
          <p:nvPr/>
        </p:nvSpPr>
        <p:spPr>
          <a:xfrm>
            <a:off x="1438658" y="2248981"/>
            <a:ext cx="40782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ABI </a:t>
            </a:r>
            <a:r>
              <a:rPr lang="en-GB" sz="2400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worst, mysterious </a:t>
            </a:r>
            <a:r>
              <a:rPr lang="en-GB" dirty="0" err="1"/>
              <a:t>segfaults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best, addon fails to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NODE_MODULE_VERSION mismatch</a:t>
            </a:r>
          </a:p>
        </p:txBody>
      </p:sp>
    </p:spTree>
    <p:extLst>
      <p:ext uri="{BB962C8B-B14F-4D97-AF65-F5344CB8AC3E}">
        <p14:creationId xmlns:p14="http://schemas.microsoft.com/office/powerpoint/2010/main" val="2243513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656BC68-B695-D541-92CA-DD353C3C69A0}"/>
              </a:ext>
            </a:extLst>
          </p:cNvPr>
          <p:cNvSpPr txBox="1">
            <a:spLocks/>
          </p:cNvSpPr>
          <p:nvPr/>
        </p:nvSpPr>
        <p:spPr>
          <a:xfrm>
            <a:off x="2152651" y="1334017"/>
            <a:ext cx="7925372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</a:rPr>
              <a:t>Write portable C / C++ code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9E37CE5-71E0-7745-B93E-FFDEB2296925}"/>
              </a:ext>
            </a:extLst>
          </p:cNvPr>
          <p:cNvSpPr txBox="1">
            <a:spLocks/>
          </p:cNvSpPr>
          <p:nvPr/>
        </p:nvSpPr>
        <p:spPr>
          <a:xfrm>
            <a:off x="3003137" y="2485222"/>
            <a:ext cx="6185726" cy="387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Your native code </a:t>
            </a:r>
            <a:r>
              <a:rPr lang="it-IT" sz="2000" b="1" dirty="0"/>
              <a:t>must compile and </a:t>
            </a:r>
            <a:r>
              <a:rPr lang="it-IT" sz="2000" b="1" dirty="0" err="1"/>
              <a:t>run</a:t>
            </a:r>
            <a:r>
              <a:rPr lang="it-IT" sz="2000" b="1" dirty="0"/>
              <a:t> </a:t>
            </a:r>
            <a:r>
              <a:rPr lang="it-IT" sz="2000" dirty="0"/>
              <a:t>on </a:t>
            </a:r>
            <a:r>
              <a:rPr lang="it-IT" sz="2000" dirty="0" err="1"/>
              <a:t>different</a:t>
            </a:r>
            <a:r>
              <a:rPr lang="it-IT" sz="2000" dirty="0"/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3BE63-190C-1248-94E6-982BD90EA586}"/>
              </a:ext>
            </a:extLst>
          </p:cNvPr>
          <p:cNvGrpSpPr/>
          <p:nvPr/>
        </p:nvGrpSpPr>
        <p:grpSpPr>
          <a:xfrm>
            <a:off x="2113978" y="3468974"/>
            <a:ext cx="8152470" cy="1417475"/>
            <a:chOff x="362880" y="4064835"/>
            <a:chExt cx="9371696" cy="1629463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B10FF21-8E5D-E84F-AE46-2F2A7FE640E6}"/>
                </a:ext>
              </a:extLst>
            </p:cNvPr>
            <p:cNvSpPr/>
            <p:nvPr/>
          </p:nvSpPr>
          <p:spPr>
            <a:xfrm>
              <a:off x="362880" y="4064835"/>
              <a:ext cx="2670048" cy="1629463"/>
            </a:xfrm>
            <a:prstGeom prst="rect">
              <a:avLst/>
            </a:prstGeom>
            <a:solidFill>
              <a:srgbClr val="AED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ARCHITECTURE</a:t>
              </a:r>
            </a:p>
          </p:txBody>
        </p:sp>
        <p:sp>
          <p:nvSpPr>
            <p:cNvPr id="15" name="Rettangolo 15">
              <a:extLst>
                <a:ext uri="{FF2B5EF4-FFF2-40B4-BE49-F238E27FC236}">
                  <a16:creationId xmlns:a16="http://schemas.microsoft.com/office/drawing/2014/main" id="{80BDCDA9-97FA-9C4E-B4D4-1CD219FFF68E}"/>
                </a:ext>
              </a:extLst>
            </p:cNvPr>
            <p:cNvSpPr/>
            <p:nvPr/>
          </p:nvSpPr>
          <p:spPr>
            <a:xfrm>
              <a:off x="3713704" y="4064835"/>
              <a:ext cx="2670048" cy="162946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PLATFORM</a:t>
              </a:r>
            </a:p>
          </p:txBody>
        </p:sp>
        <p:sp>
          <p:nvSpPr>
            <p:cNvPr id="16" name="Rettangolo 16">
              <a:extLst>
                <a:ext uri="{FF2B5EF4-FFF2-40B4-BE49-F238E27FC236}">
                  <a16:creationId xmlns:a16="http://schemas.microsoft.com/office/drawing/2014/main" id="{1B080E0B-A0C2-EC4E-AB48-9E5951318981}"/>
                </a:ext>
              </a:extLst>
            </p:cNvPr>
            <p:cNvSpPr/>
            <p:nvPr/>
          </p:nvSpPr>
          <p:spPr>
            <a:xfrm>
              <a:off x="7064528" y="4064835"/>
              <a:ext cx="2670048" cy="16294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/>
                <a:t>COMPILER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912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02234" y="5363666"/>
            <a:ext cx="1971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CLI APPLICATION</a:t>
            </a:r>
            <a:endParaRPr lang="is-IS" sz="2000" b="1" dirty="0"/>
          </a:p>
        </p:txBody>
      </p:sp>
      <p:sp>
        <p:nvSpPr>
          <p:cNvPr id="4" name="Rettangolo 3"/>
          <p:cNvSpPr/>
          <p:nvPr/>
        </p:nvSpPr>
        <p:spPr>
          <a:xfrm>
            <a:off x="8893881" y="5363666"/>
            <a:ext cx="2633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b="1" dirty="0"/>
              <a:t>DESKTOP APPLICATION</a:t>
            </a:r>
          </a:p>
        </p:txBody>
      </p:sp>
      <p:sp>
        <p:nvSpPr>
          <p:cNvPr id="5" name="Rettangolo 4"/>
          <p:cNvSpPr/>
          <p:nvPr/>
        </p:nvSpPr>
        <p:spPr>
          <a:xfrm>
            <a:off x="2864988" y="5363666"/>
            <a:ext cx="2650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DISRTRUBUTED</a:t>
            </a:r>
            <a:r>
              <a:rPr lang="it-IT" b="1" dirty="0"/>
              <a:t> SYSTEM</a:t>
            </a:r>
            <a:endParaRPr lang="is-IS" b="1" dirty="0"/>
          </a:p>
        </p:txBody>
      </p:sp>
      <p:sp>
        <p:nvSpPr>
          <p:cNvPr id="7" name="Rettangolo 6"/>
          <p:cNvSpPr/>
          <p:nvPr/>
        </p:nvSpPr>
        <p:spPr>
          <a:xfrm>
            <a:off x="6096000" y="5348277"/>
            <a:ext cx="2217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REAL TIME SYSTEM</a:t>
            </a:r>
            <a:endParaRPr lang="is-IS" sz="2000" b="1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6" y="4108142"/>
            <a:ext cx="1350000" cy="108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9" y="4371886"/>
            <a:ext cx="1800000" cy="55251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65" y="2843517"/>
            <a:ext cx="1552227" cy="108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8" y="1918792"/>
            <a:ext cx="1800000" cy="54580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25" y="4108142"/>
            <a:ext cx="1080000" cy="1080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3061692"/>
            <a:ext cx="1800000" cy="64365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4108142"/>
            <a:ext cx="1080000" cy="108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2622580"/>
            <a:ext cx="1080000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1830686"/>
            <a:ext cx="1800000" cy="724303"/>
          </a:xfrm>
          <a:prstGeom prst="rect">
            <a:avLst/>
          </a:prstGeom>
        </p:spPr>
      </p:pic>
      <p:sp>
        <p:nvSpPr>
          <p:cNvPr id="16" name="CasellaDiTesto 7">
            <a:extLst>
              <a:ext uri="{FF2B5EF4-FFF2-40B4-BE49-F238E27FC236}">
                <a16:creationId xmlns:a16="http://schemas.microsoft.com/office/drawing/2014/main" id="{40DC817E-A9A3-7E4F-83DB-28B9C52F978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5271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24400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ABE10EA-430F-DD45-97F0-89A1AD68A69E}"/>
              </a:ext>
            </a:extLst>
          </p:cNvPr>
          <p:cNvSpPr txBox="1">
            <a:spLocks/>
          </p:cNvSpPr>
          <p:nvPr/>
        </p:nvSpPr>
        <p:spPr>
          <a:xfrm>
            <a:off x="2152651" y="1761606"/>
            <a:ext cx="357759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Documentation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8647CCD-A571-6D4D-9A57-458516CCE604}"/>
              </a:ext>
            </a:extLst>
          </p:cNvPr>
          <p:cNvSpPr txBox="1">
            <a:spLocks/>
          </p:cNvSpPr>
          <p:nvPr/>
        </p:nvSpPr>
        <p:spPr>
          <a:xfrm>
            <a:off x="2152651" y="2571101"/>
            <a:ext cx="8077032" cy="1225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it-IT" sz="2000" b="1" dirty="0"/>
              <a:t>C / C++ </a:t>
            </a:r>
            <a:r>
              <a:rPr lang="it-IT" sz="2000" dirty="0" err="1"/>
              <a:t>libraries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are </a:t>
            </a:r>
            <a:r>
              <a:rPr lang="it-IT" sz="2000" dirty="0" err="1"/>
              <a:t>integrating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documented</a:t>
            </a:r>
            <a:endParaRPr lang="it-IT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good</a:t>
            </a:r>
            <a:r>
              <a:rPr lang="it-IT" sz="2000" dirty="0"/>
              <a:t> </a:t>
            </a:r>
            <a:r>
              <a:rPr lang="it-IT" sz="2000" b="1" dirty="0" err="1"/>
              <a:t>references</a:t>
            </a:r>
            <a:r>
              <a:rPr lang="it-IT" sz="2000" dirty="0"/>
              <a:t>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so </a:t>
            </a:r>
            <a:r>
              <a:rPr lang="it-IT" sz="2000" dirty="0" err="1"/>
              <a:t>much</a:t>
            </a:r>
            <a:r>
              <a:rPr lang="it-IT" sz="2000" dirty="0"/>
              <a:t> </a:t>
            </a:r>
            <a:r>
              <a:rPr lang="it-IT" sz="2000" dirty="0" err="1"/>
              <a:t>practical</a:t>
            </a:r>
            <a:r>
              <a:rPr lang="it-IT" sz="2000" dirty="0"/>
              <a:t> guide </a:t>
            </a:r>
            <a:r>
              <a:rPr lang="it-IT" sz="2000" dirty="0" err="1"/>
              <a:t>focusing</a:t>
            </a:r>
            <a:r>
              <a:rPr lang="it-IT" sz="2000" dirty="0"/>
              <a:t> on </a:t>
            </a:r>
            <a:r>
              <a:rPr lang="it-IT" sz="2000" dirty="0" err="1"/>
              <a:t>complex</a:t>
            </a:r>
            <a:r>
              <a:rPr lang="it-IT" sz="2000" dirty="0"/>
              <a:t> </a:t>
            </a:r>
            <a:r>
              <a:rPr lang="it-IT" sz="2000" dirty="0" err="1"/>
              <a:t>concepts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native </a:t>
            </a:r>
            <a:r>
              <a:rPr lang="it-IT" sz="2000" dirty="0" err="1"/>
              <a:t>add-ons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82310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4093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400" dirty="0"/>
              <a:t>N-API </a:t>
            </a:r>
            <a:r>
              <a:rPr lang="it-IT" sz="2400" dirty="0" err="1"/>
              <a:t>will</a:t>
            </a:r>
            <a:r>
              <a:rPr lang="it-IT" sz="2400" dirty="0"/>
              <a:t> be a game </a:t>
            </a:r>
            <a:r>
              <a:rPr lang="it-IT" sz="2400" dirty="0" err="1"/>
              <a:t>changer</a:t>
            </a:r>
            <a:r>
              <a:rPr lang="it-IT" sz="2400" dirty="0"/>
              <a:t> on the native </a:t>
            </a:r>
            <a:r>
              <a:rPr lang="it-IT" sz="2400" dirty="0" err="1"/>
              <a:t>add-on</a:t>
            </a:r>
            <a:r>
              <a:rPr lang="it-IT" sz="2400" dirty="0"/>
              <a:t> </a:t>
            </a:r>
            <a:r>
              <a:rPr lang="it-IT" sz="2400" dirty="0" err="1"/>
              <a:t>development</a:t>
            </a: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b="1" dirty="0"/>
              <a:t>API </a:t>
            </a:r>
            <a:r>
              <a:rPr lang="en-US" sz="2400" dirty="0"/>
              <a:t>and</a:t>
            </a:r>
            <a:r>
              <a:rPr lang="en-US" sz="2400" b="1" dirty="0"/>
              <a:t> ABI </a:t>
            </a:r>
            <a:r>
              <a:rPr lang="en-US" sz="2400" dirty="0"/>
              <a:t>compatibility 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Isolated </a:t>
            </a:r>
            <a:r>
              <a:rPr lang="en-US" sz="2400" dirty="0"/>
              <a:t>from </a:t>
            </a:r>
            <a:r>
              <a:rPr lang="en-US" sz="2400" b="1" dirty="0"/>
              <a:t>V8</a:t>
            </a:r>
            <a:r>
              <a:rPr lang="en-US" sz="2400" dirty="0"/>
              <a:t> (VM agnostic)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New </a:t>
            </a:r>
            <a:r>
              <a:rPr lang="en-US" sz="2400" b="1" dirty="0"/>
              <a:t>ES6</a:t>
            </a:r>
            <a:r>
              <a:rPr lang="en-US" sz="2400" dirty="0"/>
              <a:t> types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 / C++ (only header wrapper)</a:t>
            </a:r>
            <a:endParaRPr lang="en-US" sz="2400" b="1" dirty="0"/>
          </a:p>
          <a:p>
            <a:pPr>
              <a:buClr>
                <a:schemeClr val="tx1"/>
              </a:buClr>
            </a:pPr>
            <a:r>
              <a:rPr lang="en-US" sz="2400" b="1" dirty="0"/>
              <a:t>Conversion</a:t>
            </a:r>
            <a:r>
              <a:rPr lang="en-US" sz="2400" dirty="0"/>
              <a:t> tool that helps to migrate from </a:t>
            </a:r>
            <a:r>
              <a:rPr lang="en-US" sz="2400" b="1" dirty="0"/>
              <a:t>NAN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Generator </a:t>
            </a:r>
            <a:r>
              <a:rPr lang="en-US" sz="2400" dirty="0"/>
              <a:t>(helps with initial scaffolding) 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Pre-builds (</a:t>
            </a:r>
            <a:r>
              <a:rPr lang="en-US" sz="2400" b="1" dirty="0"/>
              <a:t>node-pre-gyp</a:t>
            </a:r>
            <a:r>
              <a:rPr lang="en-US" sz="2400" dirty="0"/>
              <a:t> - </a:t>
            </a:r>
            <a:r>
              <a:rPr lang="en-US" sz="2400" b="1" dirty="0"/>
              <a:t>prebuild</a:t>
            </a:r>
            <a:r>
              <a:rPr lang="en-US" sz="2400" dirty="0"/>
              <a:t> - </a:t>
            </a:r>
            <a:r>
              <a:rPr lang="en-US" sz="2400" b="1" dirty="0" err="1"/>
              <a:t>prebuildify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0661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4098" name="Picture 2" descr="https://lh4.googleusercontent.com/PcqWR6bGGmt49P1slvckdXABHPUoUxxGymZ8QNQqKLY94lsGpMImM3eyyam_99mFTJCNP4TdtJrBpkwdPzEXlGEQhvx0ziF0pWKfw652wY0zu_R7UD8SSW7H7tgYxSqXx-vCnJ86BTw">
            <a:extLst>
              <a:ext uri="{FF2B5EF4-FFF2-40B4-BE49-F238E27FC236}">
                <a16:creationId xmlns:a16="http://schemas.microsoft.com/office/drawing/2014/main" id="{C6B44B89-0DA2-BA4E-A21A-69CDE132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A9C62C-ECD6-5840-B2DA-95219F756EE0}"/>
              </a:ext>
            </a:extLst>
          </p:cNvPr>
          <p:cNvSpPr/>
          <p:nvPr/>
        </p:nvSpPr>
        <p:spPr>
          <a:xfrm>
            <a:off x="7027927" y="840183"/>
            <a:ext cx="43472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V8/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ChakraCore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NAPI_VERSION: 1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514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5126" name="Picture 6" descr="https://lh4.googleusercontent.com/J1VlJtz4yK8R9IzG-DeB7KCbYH-NBAtTmCI0o4IqTWOAzU05dn1f3X9W1vaIoCkcUnLfUKg4vhkiIBorvJ0Xro2I5StX04WUc3Ov4dmqzTbgoNd3US-_Bqebz6QcXixH6lRkbjHMNwk">
            <a:extLst>
              <a:ext uri="{FF2B5EF4-FFF2-40B4-BE49-F238E27FC236}">
                <a16:creationId xmlns:a16="http://schemas.microsoft.com/office/drawing/2014/main" id="{2B7E310D-27F3-9F4B-BC65-5DC1A1F41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6EA981-A03C-6046-967B-B4B7A9D7BE56}"/>
              </a:ext>
            </a:extLst>
          </p:cNvPr>
          <p:cNvSpPr/>
          <p:nvPr/>
        </p:nvSpPr>
        <p:spPr>
          <a:xfrm>
            <a:off x="6708268" y="3037808"/>
            <a:ext cx="4407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later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V8/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ChakraCore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NAPI_VERSION: 2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AE15C-A591-244A-94E1-183EEA8EB278}"/>
              </a:ext>
            </a:extLst>
          </p:cNvPr>
          <p:cNvSpPr txBox="1"/>
          <p:nvPr/>
        </p:nvSpPr>
        <p:spPr>
          <a:xfrm>
            <a:off x="1157861" y="2230693"/>
            <a:ext cx="4078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No ABI </a:t>
            </a:r>
            <a:r>
              <a:rPr lang="en-GB" sz="2400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NAPI_VERSION is cumulative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Addon is forwards compatible</a:t>
            </a:r>
          </a:p>
        </p:txBody>
      </p:sp>
    </p:spTree>
    <p:extLst>
      <p:ext uri="{BB962C8B-B14F-4D97-AF65-F5344CB8AC3E}">
        <p14:creationId xmlns:p14="http://schemas.microsoft.com/office/powerpoint/2010/main" val="2853507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2"/>
            <a:ext cx="8013024" cy="5043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Kicked off in VM Summit April 2016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Dual implementation from the start (V8 / </a:t>
            </a:r>
            <a:r>
              <a:rPr lang="en-US" sz="2000" dirty="0" err="1"/>
              <a:t>ChakraCore</a:t>
            </a:r>
            <a:r>
              <a:rPr lang="en-US" sz="20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EPS </a:t>
            </a:r>
            <a:r>
              <a:rPr lang="en-US" sz="2400" dirty="0"/>
              <a:t>Dec 2016 </a:t>
            </a:r>
            <a:r>
              <a:rPr lang="it-IT" sz="1800" u="sng" dirty="0">
                <a:hlinkClick r:id="rId3"/>
              </a:rPr>
              <a:t>https://github.com/nodejs/node-eps/blob/master/005-ABI-Stable-Module-API.md</a:t>
            </a: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dirty="0"/>
              <a:t>First half of 2017 - refinement and backporting module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May 2017 experimental release in Node.js 8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VM </a:t>
            </a:r>
            <a:r>
              <a:rPr lang="en-US" sz="2400" dirty="0"/>
              <a:t>Summit July 2017 – Exit criteria agreed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N-API leaves experimental status March 14 2018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Backported to all </a:t>
            </a:r>
            <a:r>
              <a:rPr lang="en-US" sz="2400" b="1" dirty="0"/>
              <a:t>LTS</a:t>
            </a:r>
            <a:r>
              <a:rPr lang="en-US" sz="2400" dirty="0"/>
              <a:t> release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Improve core and C++ Wrapper (node-addon-</a:t>
            </a:r>
            <a:r>
              <a:rPr lang="en-US" sz="2400" dirty="0" err="1"/>
              <a:t>api</a:t>
            </a:r>
            <a:r>
              <a:rPr lang="en-US" sz="24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Create ecosystem</a:t>
            </a:r>
          </a:p>
        </p:txBody>
      </p:sp>
    </p:spTree>
    <p:extLst>
      <p:ext uri="{BB962C8B-B14F-4D97-AF65-F5344CB8AC3E}">
        <p14:creationId xmlns:p14="http://schemas.microsoft.com/office/powerpoint/2010/main" val="1583782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28853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N-API is C whereas node-addon-</a:t>
            </a:r>
            <a:r>
              <a:rPr lang="en-US" sz="2400" dirty="0" err="1"/>
              <a:t>api</a:t>
            </a:r>
            <a:r>
              <a:rPr lang="en-US" sz="2400" dirty="0"/>
              <a:t> is C++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node-addon-</a:t>
            </a:r>
            <a:r>
              <a:rPr lang="en-US" sz="2400" dirty="0" err="1"/>
              <a:t>api</a:t>
            </a:r>
            <a:r>
              <a:rPr lang="en-US" sz="2400" dirty="0"/>
              <a:t> not </a:t>
            </a:r>
            <a:r>
              <a:rPr lang="en-US" sz="2400" dirty="0" err="1"/>
              <a:t>thechnically</a:t>
            </a:r>
            <a:r>
              <a:rPr lang="en-US" sz="2400" dirty="0"/>
              <a:t> part of ABI stable API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Helper to simplify code using C++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All inline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Only depends on export N-API C functions</a:t>
            </a:r>
          </a:p>
        </p:txBody>
      </p:sp>
    </p:spTree>
    <p:extLst>
      <p:ext uri="{BB962C8B-B14F-4D97-AF65-F5344CB8AC3E}">
        <p14:creationId xmlns:p14="http://schemas.microsoft.com/office/powerpoint/2010/main" val="1900887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 and node-addon-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026" name="Picture 2" descr="https://lh4.googleusercontent.com/xSd5KpMK6aDhmbViqc9PO2BFS9TaOnIs-fLoF7uW9BFjfnoPo0pPh5cyl1qdnzTCxodGPQclrfoy4H0E-5rPkqeICXJiky9Yk-lIziEammnv1y0hNITnT7QbkU1rFfHti2A2RvE-TPY">
            <a:extLst>
              <a:ext uri="{FF2B5EF4-FFF2-40B4-BE49-F238E27FC236}">
                <a16:creationId xmlns:a16="http://schemas.microsoft.com/office/drawing/2014/main" id="{C7834969-487E-ED49-BCF5-FE578048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47" y="3502071"/>
            <a:ext cx="7373434" cy="31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NtFPcrRayG0exlEK-5YYAkaX723G_BIQ1fn13JjVkzsyrNrX5fj3HYJ2pBbnNNVxqFpDUA8rqjtiluf8e-0ebPncqE16VF-h-6tlTTIKnyoWJAg9sJBW0ZckfDGCBR8Bg5JMAsgHdv0">
            <a:extLst>
              <a:ext uri="{FF2B5EF4-FFF2-40B4-BE49-F238E27FC236}">
                <a16:creationId xmlns:a16="http://schemas.microsoft.com/office/drawing/2014/main" id="{A01C4255-EBD2-E945-85E4-7BDB9DEB5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344642"/>
            <a:ext cx="55245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318CFDE-2B13-D14E-B697-970AA4A09CFF}"/>
              </a:ext>
            </a:extLst>
          </p:cNvPr>
          <p:cNvSpPr/>
          <p:nvPr/>
        </p:nvSpPr>
        <p:spPr>
          <a:xfrm>
            <a:off x="5992368" y="2380779"/>
            <a:ext cx="768096" cy="98755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350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node-addon-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vs NAN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4074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Same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Includes C++ wrapper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Provides common helper functionality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Reduces likelihood of needing to change code for new Node.js versions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Different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Does not use V8 Types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Not tied to a specific JavaScript engine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Preserves compile once/ run multiple versions from N-API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Reduces even further likelihood of having to change code</a:t>
            </a:r>
          </a:p>
        </p:txBody>
      </p:sp>
    </p:spTree>
    <p:extLst>
      <p:ext uri="{BB962C8B-B14F-4D97-AF65-F5344CB8AC3E}">
        <p14:creationId xmlns:p14="http://schemas.microsoft.com/office/powerpoint/2010/main" val="3342209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How to organize your project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02DC22A6-1E7F-9E4C-9CE2-4E7311EA5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08" y="1770598"/>
            <a:ext cx="3533584" cy="41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8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5F8448-432C-DE49-BD44-B1BB6E943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80" y="1261766"/>
            <a:ext cx="5580174" cy="52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1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DD0EF-67D1-B84C-AC15-BE5EE0A4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5" y="1561529"/>
            <a:ext cx="9541329" cy="47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13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33004-0A2D-BB48-8E17-146A63FC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859" y="1109041"/>
            <a:ext cx="6008282" cy="5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2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769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binding.gyp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1A11E-CCD8-0344-85D5-1A15F055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73" y="1020727"/>
            <a:ext cx="4935654" cy="53895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586CD0-802E-594A-9288-7136A1B5C94D}"/>
              </a:ext>
            </a:extLst>
          </p:cNvPr>
          <p:cNvSpPr txBox="1"/>
          <p:nvPr/>
        </p:nvSpPr>
        <p:spPr>
          <a:xfrm>
            <a:off x="6895242" y="2020299"/>
            <a:ext cx="271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0435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C / C++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CA47F-9418-AB44-A7AB-E41C2727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84" y="967563"/>
            <a:ext cx="5881235" cy="58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27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75F22-CA8E-CB48-8D00-ABC20473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51" y="1064142"/>
            <a:ext cx="7349101" cy="5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1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C7D0F-0379-DA4D-8040-D78C6C25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01" y="1740239"/>
            <a:ext cx="8181998" cy="36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15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sp>
        <p:nvSpPr>
          <p:cNvPr id="7" name="Rettangolo 13">
            <a:extLst>
              <a:ext uri="{FF2B5EF4-FFF2-40B4-BE49-F238E27FC236}">
                <a16:creationId xmlns:a16="http://schemas.microsoft.com/office/drawing/2014/main" id="{2501B6DC-D350-814D-9604-CEB9404B273A}"/>
              </a:ext>
            </a:extLst>
          </p:cNvPr>
          <p:cNvSpPr/>
          <p:nvPr/>
        </p:nvSpPr>
        <p:spPr>
          <a:xfrm>
            <a:off x="2152650" y="1325564"/>
            <a:ext cx="7886700" cy="1417475"/>
          </a:xfrm>
          <a:prstGeom prst="rect">
            <a:avLst/>
          </a:prstGeom>
          <a:solidFill>
            <a:srgbClr val="AED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Preserve reference to function we want call</a:t>
            </a:r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9DB556E9-42A8-4B4F-9D9F-9DCB9F898543}"/>
              </a:ext>
            </a:extLst>
          </p:cNvPr>
          <p:cNvSpPr/>
          <p:nvPr/>
        </p:nvSpPr>
        <p:spPr>
          <a:xfrm>
            <a:off x="2152650" y="3173444"/>
            <a:ext cx="7886700" cy="1417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Create worker threads using </a:t>
            </a:r>
            <a:r>
              <a:rPr lang="en-GB" sz="3200" b="1" dirty="0" err="1"/>
              <a:t>libuv</a:t>
            </a:r>
            <a:endParaRPr lang="en-GB" sz="3200" b="1" dirty="0"/>
          </a:p>
        </p:txBody>
      </p:sp>
      <p:sp>
        <p:nvSpPr>
          <p:cNvPr id="9" name="Rettangolo 16">
            <a:extLst>
              <a:ext uri="{FF2B5EF4-FFF2-40B4-BE49-F238E27FC236}">
                <a16:creationId xmlns:a16="http://schemas.microsoft.com/office/drawing/2014/main" id="{FC3207D1-DFF5-7E49-AC61-A6B7975E20CF}"/>
              </a:ext>
            </a:extLst>
          </p:cNvPr>
          <p:cNvSpPr/>
          <p:nvPr/>
        </p:nvSpPr>
        <p:spPr>
          <a:xfrm>
            <a:off x="2152650" y="5021324"/>
            <a:ext cx="7886700" cy="1417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Handle the results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2694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68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C0CC0-E442-3F4E-A4F2-D1E19497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18" y="1005368"/>
            <a:ext cx="5545764" cy="56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1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C6B2E-FD48-1D47-B8DB-34AF68CB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05" y="1375302"/>
            <a:ext cx="7898793" cy="45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43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29742-0492-E143-BA1F-FC47B4A22FF5}"/>
              </a:ext>
            </a:extLst>
          </p:cNvPr>
          <p:cNvSpPr txBox="1"/>
          <p:nvPr/>
        </p:nvSpPr>
        <p:spPr>
          <a:xfrm>
            <a:off x="1869390" y="1107215"/>
            <a:ext cx="8453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You cannot call JavaScript function from the Worker Thread until this PR will be landed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DA37D-16C7-4041-93D6-3811924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94" y="1974788"/>
            <a:ext cx="5215494" cy="48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7CDFF-74EF-2746-8C42-931E2982B8F3}"/>
              </a:ext>
            </a:extLst>
          </p:cNvPr>
          <p:cNvSpPr txBox="1">
            <a:spLocks/>
          </p:cNvSpPr>
          <p:nvPr/>
        </p:nvSpPr>
        <p:spPr>
          <a:xfrm>
            <a:off x="1792299" y="1696141"/>
            <a:ext cx="8607403" cy="446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b="1" dirty="0" err="1"/>
              <a:t>ObjectWrap</a:t>
            </a:r>
            <a:r>
              <a:rPr lang="en-US" sz="2000" dirty="0"/>
              <a:t> is a way to expose your C++ code to JavaScript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You have to extend </a:t>
            </a:r>
            <a:r>
              <a:rPr lang="en-US" sz="2000" b="1" dirty="0" err="1"/>
              <a:t>ObjectWrap</a:t>
            </a:r>
            <a:r>
              <a:rPr lang="en-US" sz="2000" dirty="0"/>
              <a:t> class that includes the plumbing to connect JavaScript code to a C++ object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Classes extending </a:t>
            </a:r>
            <a:r>
              <a:rPr lang="en-US" sz="2000" b="1" dirty="0" err="1"/>
              <a:t>ObjectWrap</a:t>
            </a:r>
            <a:r>
              <a:rPr lang="en-US" sz="2000" dirty="0"/>
              <a:t> can be instantiated from JavaScript using the </a:t>
            </a:r>
            <a:r>
              <a:rPr lang="en-US" sz="2000" b="1" dirty="0"/>
              <a:t>new</a:t>
            </a:r>
            <a:r>
              <a:rPr lang="en-US" sz="2000" dirty="0"/>
              <a:t> operator, and their methods can be </a:t>
            </a:r>
            <a:r>
              <a:rPr lang="en-US" sz="2000" b="1" dirty="0"/>
              <a:t>directly invoked from JavaScript</a:t>
            </a:r>
            <a:endParaRPr lang="en-US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Unfortunately, the </a:t>
            </a:r>
            <a:r>
              <a:rPr lang="en-US" sz="2000" b="1" i="1" dirty="0"/>
              <a:t>wrap</a:t>
            </a:r>
            <a:r>
              <a:rPr lang="en-US" sz="2000" i="1" dirty="0"/>
              <a:t> </a:t>
            </a:r>
            <a:r>
              <a:rPr lang="en-US" sz="2000" dirty="0"/>
              <a:t>part really refers to a way to group methods and state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It’s </a:t>
            </a:r>
            <a:r>
              <a:rPr lang="en-US" sz="2000" b="1" dirty="0"/>
              <a:t>your</a:t>
            </a:r>
            <a:r>
              <a:rPr lang="en-US" sz="2000" dirty="0"/>
              <a:t> </a:t>
            </a:r>
            <a:r>
              <a:rPr lang="en-US" sz="2000" b="1" dirty="0"/>
              <a:t>responsibility</a:t>
            </a:r>
            <a:r>
              <a:rPr lang="en-US" sz="2000" dirty="0"/>
              <a:t> </a:t>
            </a:r>
            <a:r>
              <a:rPr lang="en-US" sz="2000" b="1" dirty="0"/>
              <a:t>write custom code to bridge </a:t>
            </a:r>
            <a:r>
              <a:rPr lang="en-US" sz="2000" dirty="0"/>
              <a:t>each of your C++ class methods. 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E272D30-3149-574E-BFD2-2716838E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ObjectWrap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74036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888D4-799C-9640-A555-EB1FA728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33" y="1773405"/>
            <a:ext cx="7522334" cy="39863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B45BB-13BD-764C-B214-78470E3B80F3}"/>
              </a:ext>
            </a:extLst>
          </p:cNvPr>
          <p:cNvSpPr/>
          <p:nvPr/>
        </p:nvSpPr>
        <p:spPr>
          <a:xfrm>
            <a:off x="4302656" y="5884878"/>
            <a:ext cx="358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hlinkClick r:id="rId3"/>
              </a:rPr>
              <a:t>https://github.com/nodejs/Release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09A69-E459-3142-B5AD-C33FB9E90F79}"/>
              </a:ext>
            </a:extLst>
          </p:cNvPr>
          <p:cNvSpPr txBox="1"/>
          <p:nvPr/>
        </p:nvSpPr>
        <p:spPr>
          <a:xfrm>
            <a:off x="8379502" y="6310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164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41ED3E-E21C-754C-9A84-FA64EB36845C}"/>
              </a:ext>
            </a:extLst>
          </p:cNvPr>
          <p:cNvSpPr txBox="1"/>
          <p:nvPr/>
        </p:nvSpPr>
        <p:spPr>
          <a:xfrm>
            <a:off x="1851285" y="1796902"/>
            <a:ext cx="848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the Node.js core API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built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aroud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idiomatic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event-driven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certains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kinds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emitter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periodically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emit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cause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("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listeners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") to be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80D05-D0A0-FD43-B206-0B14D48A7056}"/>
              </a:ext>
            </a:extLst>
          </p:cNvPr>
          <p:cNvSpPr txBox="1"/>
          <p:nvPr/>
        </p:nvSpPr>
        <p:spPr>
          <a:xfrm>
            <a:off x="1851285" y="3359889"/>
            <a:ext cx="8212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Emit event from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Implement a native add-on object that inherits from Event Emitter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ABF38CE-99C9-9744-96FB-C407622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11327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Event Emitter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EC981-FDF1-E640-A13B-0DB8314BA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66" y="4636137"/>
            <a:ext cx="8540271" cy="6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58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41ED3E-E21C-754C-9A84-FA64EB36845C}"/>
              </a:ext>
            </a:extLst>
          </p:cNvPr>
          <p:cNvSpPr txBox="1"/>
          <p:nvPr/>
        </p:nvSpPr>
        <p:spPr>
          <a:xfrm>
            <a:off x="1870223" y="1562986"/>
            <a:ext cx="8670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with streaming data in Node.js. The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a base API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makes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easy to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implement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80D05-D0A0-FD43-B206-0B14D48A7056}"/>
              </a:ext>
            </a:extLst>
          </p:cNvPr>
          <p:cNvSpPr txBox="1"/>
          <p:nvPr/>
        </p:nvSpPr>
        <p:spPr>
          <a:xfrm>
            <a:off x="1870223" y="3254114"/>
            <a:ext cx="8451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it-IT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to pass and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back data from a native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add-on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1DCCC1-CF73-2849-B09B-959CD9A3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11327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32848269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9A9F5-C657-5D41-A0F6-3DE1427E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752" y="1400323"/>
            <a:ext cx="8185741" cy="395848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simple interface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between C / C++ and JavaScript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Think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carefully at JavaScript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ObjectWrap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API to return C / C++ object to JavaScript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Validate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on the native side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Expose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only the functionalities you need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Don’t block the event loop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stay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this is a must if you will use the add-ons in high performance services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to pass big quantity of data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3A108-BB4B-4540-8AF7-CBF8E581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11327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4300577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5">
            <a:extLst>
              <a:ext uri="{FF2B5EF4-FFF2-40B4-BE49-F238E27FC236}">
                <a16:creationId xmlns:a16="http://schemas.microsoft.com/office/drawing/2014/main" id="{626E176F-809F-5346-B8FA-65E005E82E33}"/>
              </a:ext>
            </a:extLst>
          </p:cNvPr>
          <p:cNvSpPr txBox="1"/>
          <p:nvPr/>
        </p:nvSpPr>
        <p:spPr>
          <a:xfrm>
            <a:off x="4657145" y="259520"/>
            <a:ext cx="28777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D247C-977D-8D44-89F7-25F52D2DBCA3}"/>
              </a:ext>
            </a:extLst>
          </p:cNvPr>
          <p:cNvSpPr txBox="1"/>
          <p:nvPr/>
        </p:nvSpPr>
        <p:spPr>
          <a:xfrm>
            <a:off x="2805872" y="4761628"/>
            <a:ext cx="727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Don’t be afraid sometimes it’s a good thing dirty your hands with a little of C++</a:t>
            </a:r>
          </a:p>
        </p:txBody>
      </p:sp>
      <p:pic>
        <p:nvPicPr>
          <p:cNvPr id="15" name="Immagine 7">
            <a:extLst>
              <a:ext uri="{FF2B5EF4-FFF2-40B4-BE49-F238E27FC236}">
                <a16:creationId xmlns:a16="http://schemas.microsoft.com/office/drawing/2014/main" id="{8A1CAD5B-D72E-CA45-B6BB-866A33D5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27" y="1841640"/>
            <a:ext cx="3841946" cy="23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1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F8B99A7-69A9-1B4C-A41D-167BA814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482" y="4704523"/>
            <a:ext cx="1187518" cy="11542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F94C47-3439-2644-AB01-30BA380E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9960" y="4831645"/>
            <a:ext cx="3808332" cy="9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2B74E7-56F3-3540-B33A-011CA4E1F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582" y="2148309"/>
            <a:ext cx="1296000" cy="12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2B152-CBE5-A94B-9E2B-67B1442FD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309" y="2125175"/>
            <a:ext cx="1803865" cy="131913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50C956-ABDB-3649-AEDA-FAF2C4F92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6600" y="4633645"/>
            <a:ext cx="1311249" cy="129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5F74120-F756-D541-9992-9775E9CF3F6E}"/>
              </a:ext>
            </a:extLst>
          </p:cNvPr>
          <p:cNvSpPr/>
          <p:nvPr/>
        </p:nvSpPr>
        <p:spPr>
          <a:xfrm>
            <a:off x="1289513" y="3466417"/>
            <a:ext cx="2198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Choose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modules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80435-E491-E743-B12E-AF3C31873492}"/>
              </a:ext>
            </a:extLst>
          </p:cNvPr>
          <p:cNvSpPr/>
          <p:nvPr/>
        </p:nvSpPr>
        <p:spPr>
          <a:xfrm>
            <a:off x="5097940" y="3466417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Add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health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checking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27249F-56E4-D04F-8E80-F966F591E0E6}"/>
              </a:ext>
            </a:extLst>
          </p:cNvPr>
          <p:cNvSpPr/>
          <p:nvPr/>
        </p:nvSpPr>
        <p:spPr>
          <a:xfrm>
            <a:off x="8852777" y="3466417"/>
            <a:ext cx="206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Track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requests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D2D97-9DDB-F04B-BDEE-B91B5030DC33}"/>
              </a:ext>
            </a:extLst>
          </p:cNvPr>
          <p:cNvSpPr/>
          <p:nvPr/>
        </p:nvSpPr>
        <p:spPr>
          <a:xfrm>
            <a:off x="1289513" y="5929645"/>
            <a:ext cx="200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Power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metrics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B11391-80D3-A745-92BB-72C75E65F65B}"/>
              </a:ext>
            </a:extLst>
          </p:cNvPr>
          <p:cNvSpPr/>
          <p:nvPr/>
        </p:nvSpPr>
        <p:spPr>
          <a:xfrm>
            <a:off x="4792331" y="5929645"/>
            <a:ext cx="2525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Build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Docker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image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FC5F64-E57F-0A45-86D6-CD4E9712E266}"/>
              </a:ext>
            </a:extLst>
          </p:cNvPr>
          <p:cNvSpPr/>
          <p:nvPr/>
        </p:nvSpPr>
        <p:spPr>
          <a:xfrm>
            <a:off x="8777180" y="5929645"/>
            <a:ext cx="221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Deploy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to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Kubernetes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D69DC61-B939-7B4C-9BF6-39C53B97E5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8740" y="2148309"/>
            <a:ext cx="2179115" cy="1296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F0BF58-0D21-8345-B392-CD6D20DF0DF3}"/>
              </a:ext>
            </a:extLst>
          </p:cNvPr>
          <p:cNvSpPr txBox="1"/>
          <p:nvPr/>
        </p:nvSpPr>
        <p:spPr>
          <a:xfrm>
            <a:off x="0" y="-5864"/>
            <a:ext cx="12192000" cy="1171611"/>
          </a:xfrm>
          <a:prstGeom prst="rect">
            <a:avLst/>
          </a:prstGeom>
          <a:solidFill>
            <a:srgbClr val="39768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4F8A238-4010-4E46-A0B5-68413EB0F7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9731" y="0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052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14328</TotalTime>
  <Words>2779</Words>
  <Application>Microsoft Macintosh PowerPoint</Application>
  <PresentationFormat>Widescreen</PresentationFormat>
  <Paragraphs>398</Paragraphs>
  <Slides>83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-apple-system</vt:lpstr>
      <vt:lpstr>Arial</vt:lpstr>
      <vt:lpstr>Calibri</vt:lpstr>
      <vt:lpstr>Calibri Light</vt:lpstr>
      <vt:lpstr>Courier New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Node.js Native Add-on?</vt:lpstr>
      <vt:lpstr>From Node.js documentation</vt:lpstr>
      <vt:lpstr>Why?</vt:lpstr>
      <vt:lpstr>Why?</vt:lpstr>
      <vt:lpstr>Why?</vt:lpstr>
      <vt:lpstr>Why?</vt:lpstr>
      <vt:lpstr>PowerPoint Presentation</vt:lpstr>
      <vt:lpstr>Problems</vt:lpstr>
      <vt:lpstr>Problems</vt:lpstr>
      <vt:lpstr>Problems</vt:lpstr>
      <vt:lpstr>PowerPoint Presentation</vt:lpstr>
      <vt:lpstr>PowerPoint Presentation</vt:lpstr>
      <vt:lpstr>Problems</vt:lpstr>
      <vt:lpstr>Problems</vt:lpstr>
      <vt:lpstr>N-API</vt:lpstr>
      <vt:lpstr>PowerPoint Presentation</vt:lpstr>
      <vt:lpstr>PowerPoint Presentation</vt:lpstr>
      <vt:lpstr>N-API</vt:lpstr>
      <vt:lpstr>N-API</vt:lpstr>
      <vt:lpstr>N-API and node-addon-api</vt:lpstr>
      <vt:lpstr>node-addon-api vs NAN</vt:lpstr>
      <vt:lpstr>How to organize your project</vt:lpstr>
      <vt:lpstr>Example: the JavaScript part</vt:lpstr>
      <vt:lpstr>Example: the JavaScript part</vt:lpstr>
      <vt:lpstr>Example: the binding.gyp</vt:lpstr>
      <vt:lpstr>Example: the C / C++ part</vt:lpstr>
      <vt:lpstr>Asynchronous code</vt:lpstr>
      <vt:lpstr>Asynchronous code</vt:lpstr>
      <vt:lpstr>Asynchronous code</vt:lpstr>
      <vt:lpstr>AsyncWorker</vt:lpstr>
      <vt:lpstr>AsyncWorker</vt:lpstr>
      <vt:lpstr>AsyncWorker</vt:lpstr>
      <vt:lpstr>ObjectWrap API</vt:lpstr>
      <vt:lpstr>Event Emitter</vt:lpstr>
      <vt:lpstr>Stream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Microsoft Office User</cp:lastModifiedBy>
  <cp:revision>143</cp:revision>
  <dcterms:created xsi:type="dcterms:W3CDTF">2017-12-01T11:19:22Z</dcterms:created>
  <dcterms:modified xsi:type="dcterms:W3CDTF">2019-05-12T13:40:20Z</dcterms:modified>
</cp:coreProperties>
</file>